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88"/>
  </p:notesMasterIdLst>
  <p:sldIdLst>
    <p:sldId id="428" r:id="rId2"/>
    <p:sldId id="429" r:id="rId3"/>
    <p:sldId id="368" r:id="rId4"/>
    <p:sldId id="413" r:id="rId5"/>
    <p:sldId id="367" r:id="rId6"/>
    <p:sldId id="313" r:id="rId7"/>
    <p:sldId id="383" r:id="rId8"/>
    <p:sldId id="384" r:id="rId9"/>
    <p:sldId id="314" r:id="rId10"/>
    <p:sldId id="315" r:id="rId11"/>
    <p:sldId id="385" r:id="rId12"/>
    <p:sldId id="386" r:id="rId13"/>
    <p:sldId id="446" r:id="rId14"/>
    <p:sldId id="447" r:id="rId15"/>
    <p:sldId id="387" r:id="rId16"/>
    <p:sldId id="316" r:id="rId17"/>
    <p:sldId id="317" r:id="rId18"/>
    <p:sldId id="414" r:id="rId19"/>
    <p:sldId id="389" r:id="rId20"/>
    <p:sldId id="318" r:id="rId21"/>
    <p:sldId id="369" r:id="rId22"/>
    <p:sldId id="432" r:id="rId23"/>
    <p:sldId id="433" r:id="rId24"/>
    <p:sldId id="434" r:id="rId25"/>
    <p:sldId id="435" r:id="rId26"/>
    <p:sldId id="436" r:id="rId27"/>
    <p:sldId id="437" r:id="rId28"/>
    <p:sldId id="438" r:id="rId29"/>
    <p:sldId id="439" r:id="rId30"/>
    <p:sldId id="440" r:id="rId31"/>
    <p:sldId id="441" r:id="rId32"/>
    <p:sldId id="442" r:id="rId33"/>
    <p:sldId id="319" r:id="rId34"/>
    <p:sldId id="370" r:id="rId35"/>
    <p:sldId id="320" r:id="rId36"/>
    <p:sldId id="415" r:id="rId37"/>
    <p:sldId id="417" r:id="rId38"/>
    <p:sldId id="322" r:id="rId39"/>
    <p:sldId id="323" r:id="rId40"/>
    <p:sldId id="416" r:id="rId41"/>
    <p:sldId id="396" r:id="rId42"/>
    <p:sldId id="397" r:id="rId43"/>
    <p:sldId id="398" r:id="rId44"/>
    <p:sldId id="418" r:id="rId45"/>
    <p:sldId id="419" r:id="rId46"/>
    <p:sldId id="423" r:id="rId47"/>
    <p:sldId id="422" r:id="rId48"/>
    <p:sldId id="420" r:id="rId49"/>
    <p:sldId id="421" r:id="rId50"/>
    <p:sldId id="410" r:id="rId51"/>
    <p:sldId id="424" r:id="rId52"/>
    <p:sldId id="425" r:id="rId53"/>
    <p:sldId id="411" r:id="rId54"/>
    <p:sldId id="371" r:id="rId55"/>
    <p:sldId id="324" r:id="rId56"/>
    <p:sldId id="325" r:id="rId57"/>
    <p:sldId id="326" r:id="rId58"/>
    <p:sldId id="372" r:id="rId59"/>
    <p:sldId id="327" r:id="rId60"/>
    <p:sldId id="373" r:id="rId61"/>
    <p:sldId id="337" r:id="rId62"/>
    <p:sldId id="426" r:id="rId63"/>
    <p:sldId id="338" r:id="rId64"/>
    <p:sldId id="375" r:id="rId65"/>
    <p:sldId id="339" r:id="rId66"/>
    <p:sldId id="448" r:id="rId67"/>
    <p:sldId id="449" r:id="rId68"/>
    <p:sldId id="450" r:id="rId69"/>
    <p:sldId id="455" r:id="rId70"/>
    <p:sldId id="456" r:id="rId71"/>
    <p:sldId id="457" r:id="rId72"/>
    <p:sldId id="458" r:id="rId73"/>
    <p:sldId id="459" r:id="rId74"/>
    <p:sldId id="451" r:id="rId75"/>
    <p:sldId id="460" r:id="rId76"/>
    <p:sldId id="353" r:id="rId77"/>
    <p:sldId id="379" r:id="rId78"/>
    <p:sldId id="354" r:id="rId79"/>
    <p:sldId id="461" r:id="rId80"/>
    <p:sldId id="462" r:id="rId81"/>
    <p:sldId id="463" r:id="rId82"/>
    <p:sldId id="464" r:id="rId83"/>
    <p:sldId id="465" r:id="rId84"/>
    <p:sldId id="469" r:id="rId85"/>
    <p:sldId id="466" r:id="rId86"/>
    <p:sldId id="430" r:id="rId8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9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429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1" d="100"/>
          <a:sy n="61" d="100"/>
        </p:scale>
        <p:origin x="-1555"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wmf"/><Relationship Id="rId2" Type="http://schemas.openxmlformats.org/officeDocument/2006/relationships/image" Target="../media/image87.png"/><Relationship Id="rId1" Type="http://schemas.openxmlformats.org/officeDocument/2006/relationships/image" Target="../media/image90.png"/><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image" Target="../media/image10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TW"/>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TW"/>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TW"/>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D4A3AD3E-4AB9-4357-9E14-6A12447D459D}" type="slidenum">
              <a:rPr lang="zh-TW" altLang="en-US"/>
              <a:pPr>
                <a:defRPr/>
              </a:pPr>
              <a:t>‹#›</a:t>
            </a:fld>
            <a:endParaRPr lang="en-US" altLang="zh-TW"/>
          </a:p>
        </p:txBody>
      </p:sp>
    </p:spTree>
    <p:extLst>
      <p:ext uri="{BB962C8B-B14F-4D97-AF65-F5344CB8AC3E}">
        <p14:creationId xmlns:p14="http://schemas.microsoft.com/office/powerpoint/2010/main" val="21745043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0" y="76200"/>
          <a:ext cx="2301875" cy="1909763"/>
        </p:xfrm>
        <a:graphic>
          <a:graphicData uri="http://schemas.openxmlformats.org/presentationml/2006/ole">
            <mc:AlternateContent xmlns:mc="http://schemas.openxmlformats.org/markup-compatibility/2006">
              <mc:Choice xmlns:v="urn:schemas-microsoft-com:vml" Requires="v">
                <p:oleObj spid="_x0000_s1041" name="CorelPhotoPaint.Image.8" r:id="rId16" imgW="4297325" imgH="3562817" progId="">
                  <p:embed/>
                </p:oleObj>
              </mc:Choice>
              <mc:Fallback>
                <p:oleObj name="CorelPhotoPaint.Image.8" r:id="rId16" imgW="4297325" imgH="3562817" progId="">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76200"/>
                        <a:ext cx="2301875" cy="190976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028" name="Picture 3" descr="book"/>
          <p:cNvPicPr>
            <a:picLocks noChangeAspect="1" noChangeArrowheads="1"/>
          </p:cNvPicPr>
          <p:nvPr/>
        </p:nvPicPr>
        <p:blipFill>
          <a:blip r:embed="rId18"/>
          <a:srcRect/>
          <a:stretch>
            <a:fillRect/>
          </a:stretch>
        </p:blipFill>
        <p:spPr bwMode="auto">
          <a:xfrm>
            <a:off x="6350" y="4763"/>
            <a:ext cx="1103313" cy="1447800"/>
          </a:xfrm>
          <a:prstGeom prst="rect">
            <a:avLst/>
          </a:prstGeom>
          <a:noFill/>
          <a:ln w="9525">
            <a:noFill/>
            <a:miter lim="800000"/>
            <a:headEnd/>
            <a:tailEnd/>
          </a:ln>
        </p:spPr>
      </p:pic>
      <p:sp>
        <p:nvSpPr>
          <p:cNvPr id="5124" name="Text Box 4"/>
          <p:cNvSpPr txBox="1">
            <a:spLocks noChangeArrowheads="1"/>
          </p:cNvSpPr>
          <p:nvPr/>
        </p:nvSpPr>
        <p:spPr bwMode="auto">
          <a:xfrm>
            <a:off x="2762250" y="9525"/>
            <a:ext cx="3638550" cy="396875"/>
          </a:xfrm>
          <a:prstGeom prst="rect">
            <a:avLst/>
          </a:prstGeom>
          <a:noFill/>
          <a:ln w="9525">
            <a:noFill/>
            <a:miter lim="800000"/>
            <a:headEnd/>
            <a:tailEnd/>
          </a:ln>
          <a:effectLst>
            <a:outerShdw dist="35921" dir="2700000" algn="ctr" rotWithShape="0">
              <a:srgbClr val="B2B2B2"/>
            </a:outerShdw>
          </a:effectLst>
        </p:spPr>
        <p:txBody>
          <a:bodyPr wrap="none">
            <a:spAutoFit/>
          </a:bodyPr>
          <a:lstStyle/>
          <a:p>
            <a:pPr>
              <a:defRPr/>
            </a:pPr>
            <a:r>
              <a:rPr lang="en-US" altLang="zh-TW" sz="2000" i="1">
                <a:latin typeface="Book Antiqua" pitchFamily="18" charset="0"/>
                <a:ea typeface="新細明體" pitchFamily="18" charset="-120"/>
              </a:rPr>
              <a:t>Digital Image Processing, 2nd ed.</a:t>
            </a:r>
            <a:endParaRPr lang="en-US" altLang="zh-TW">
              <a:latin typeface="Verdana" pitchFamily="34" charset="0"/>
              <a:ea typeface="新細明體" pitchFamily="18" charset="-120"/>
            </a:endParaRPr>
          </a:p>
        </p:txBody>
      </p:sp>
      <p:sp>
        <p:nvSpPr>
          <p:cNvPr id="5125" name="Text Box 5"/>
          <p:cNvSpPr txBox="1">
            <a:spLocks noChangeArrowheads="1"/>
          </p:cNvSpPr>
          <p:nvPr/>
        </p:nvSpPr>
        <p:spPr bwMode="auto">
          <a:xfrm>
            <a:off x="6950075" y="228600"/>
            <a:ext cx="2574925" cy="228600"/>
          </a:xfrm>
          <a:prstGeom prst="rect">
            <a:avLst/>
          </a:prstGeom>
          <a:noFill/>
          <a:ln w="9525">
            <a:noFill/>
            <a:miter lim="800000"/>
            <a:headEnd/>
            <a:tailEnd/>
          </a:ln>
          <a:effectLst/>
        </p:spPr>
        <p:txBody>
          <a:bodyPr>
            <a:spAutoFit/>
          </a:bodyPr>
          <a:lstStyle/>
          <a:p>
            <a:pPr>
              <a:defRPr/>
            </a:pPr>
            <a:r>
              <a:rPr lang="en-US" altLang="zh-TW" sz="900" b="1">
                <a:latin typeface="Verdana" pitchFamily="34" charset="0"/>
                <a:ea typeface="新細明體" pitchFamily="18" charset="-120"/>
              </a:rPr>
              <a:t>www.imageprocessingbook.com</a:t>
            </a:r>
            <a:endParaRPr lang="en-US" altLang="zh-TW" sz="900">
              <a:latin typeface="Verdana" pitchFamily="34" charset="0"/>
              <a:ea typeface="新細明體" pitchFamily="18" charset="-120"/>
            </a:endParaRPr>
          </a:p>
        </p:txBody>
      </p:sp>
      <p:sp>
        <p:nvSpPr>
          <p:cNvPr id="5126" name="Line 6"/>
          <p:cNvSpPr>
            <a:spLocks noChangeShapeType="1"/>
          </p:cNvSpPr>
          <p:nvPr/>
        </p:nvSpPr>
        <p:spPr bwMode="auto">
          <a:xfrm flipH="1" flipV="1">
            <a:off x="-193675" y="6858000"/>
            <a:ext cx="9337675" cy="0"/>
          </a:xfrm>
          <a:prstGeom prst="line">
            <a:avLst/>
          </a:prstGeom>
          <a:noFill/>
          <a:ln w="3175">
            <a:solidFill>
              <a:srgbClr val="B2B2B2"/>
            </a:solidFill>
            <a:round/>
            <a:headEnd/>
            <a:tailEnd/>
          </a:ln>
          <a:effectLst/>
        </p:spPr>
        <p:txBody>
          <a:bodyPr wrap="none" anchor="ctr"/>
          <a:lstStyle/>
          <a:p>
            <a:pPr>
              <a:defRPr/>
            </a:pPr>
            <a:endParaRPr lang="en-US"/>
          </a:p>
        </p:txBody>
      </p:sp>
      <p:sp>
        <p:nvSpPr>
          <p:cNvPr id="5127" name="Line 7"/>
          <p:cNvSpPr>
            <a:spLocks noChangeShapeType="1"/>
          </p:cNvSpPr>
          <p:nvPr/>
        </p:nvSpPr>
        <p:spPr bwMode="auto">
          <a:xfrm flipH="1">
            <a:off x="1152525" y="12700"/>
            <a:ext cx="7980363" cy="0"/>
          </a:xfrm>
          <a:prstGeom prst="line">
            <a:avLst/>
          </a:prstGeom>
          <a:noFill/>
          <a:ln w="3175">
            <a:solidFill>
              <a:srgbClr val="B2B2B2"/>
            </a:solidFill>
            <a:round/>
            <a:headEnd/>
            <a:tailEnd/>
          </a:ln>
          <a:effectLst/>
        </p:spPr>
        <p:txBody>
          <a:bodyPr wrap="none" anchor="ctr"/>
          <a:lstStyle/>
          <a:p>
            <a:pPr>
              <a:defRPr/>
            </a:pPr>
            <a:endParaRPr lang="en-US"/>
          </a:p>
        </p:txBody>
      </p:sp>
      <p:sp>
        <p:nvSpPr>
          <p:cNvPr id="5128" name="Line 8"/>
          <p:cNvSpPr>
            <a:spLocks noChangeShapeType="1"/>
          </p:cNvSpPr>
          <p:nvPr/>
        </p:nvSpPr>
        <p:spPr bwMode="auto">
          <a:xfrm flipH="1">
            <a:off x="1660525" y="1552575"/>
            <a:ext cx="7477125" cy="0"/>
          </a:xfrm>
          <a:prstGeom prst="line">
            <a:avLst/>
          </a:prstGeom>
          <a:noFill/>
          <a:ln w="3175">
            <a:solidFill>
              <a:srgbClr val="B2B2B2"/>
            </a:solidFill>
            <a:round/>
            <a:headEnd/>
            <a:tailEnd/>
          </a:ln>
          <a:effectLst/>
        </p:spPr>
        <p:txBody>
          <a:bodyPr wrap="none" anchor="ctr"/>
          <a:lstStyle/>
          <a:p>
            <a:pPr>
              <a:defRPr/>
            </a:pPr>
            <a:endParaRPr lang="en-US"/>
          </a:p>
        </p:txBody>
      </p:sp>
      <p:sp>
        <p:nvSpPr>
          <p:cNvPr id="5129" name="Line 9"/>
          <p:cNvSpPr>
            <a:spLocks noChangeShapeType="1"/>
          </p:cNvSpPr>
          <p:nvPr/>
        </p:nvSpPr>
        <p:spPr bwMode="auto">
          <a:xfrm flipH="1">
            <a:off x="1933575" y="419100"/>
            <a:ext cx="7210425" cy="0"/>
          </a:xfrm>
          <a:prstGeom prst="line">
            <a:avLst/>
          </a:prstGeom>
          <a:noFill/>
          <a:ln w="3175">
            <a:solidFill>
              <a:srgbClr val="B2B2B2"/>
            </a:solidFill>
            <a:round/>
            <a:headEnd/>
            <a:tailEnd/>
          </a:ln>
          <a:effectLst/>
        </p:spPr>
        <p:txBody>
          <a:bodyPr wrap="none" anchor="ctr"/>
          <a:lstStyle/>
          <a:p>
            <a:pPr>
              <a:defRPr/>
            </a:pPr>
            <a:endParaRPr lang="en-US"/>
          </a:p>
        </p:txBody>
      </p:sp>
      <p:sp>
        <p:nvSpPr>
          <p:cNvPr id="5130" name="Text Box 10"/>
          <p:cNvSpPr txBox="1">
            <a:spLocks noChangeArrowheads="1"/>
          </p:cNvSpPr>
          <p:nvPr/>
        </p:nvSpPr>
        <p:spPr bwMode="auto">
          <a:xfrm>
            <a:off x="-76200" y="6477000"/>
            <a:ext cx="2217738" cy="457200"/>
          </a:xfrm>
          <a:prstGeom prst="rect">
            <a:avLst/>
          </a:prstGeom>
          <a:noFill/>
          <a:ln w="9525">
            <a:noFill/>
            <a:miter lim="800000"/>
            <a:headEnd/>
            <a:tailEnd/>
          </a:ln>
          <a:effectLst/>
        </p:spPr>
        <p:txBody>
          <a:bodyPr wrap="none">
            <a:spAutoFit/>
          </a:bodyPr>
          <a:lstStyle/>
          <a:p>
            <a:pPr>
              <a:defRPr/>
            </a:pPr>
            <a:r>
              <a:rPr lang="en-US" altLang="zh-TW" sz="900">
                <a:latin typeface="Arial" charset="0"/>
                <a:ea typeface="新細明體" pitchFamily="18" charset="-120"/>
              </a:rPr>
              <a:t>© 2002 R. C. Gonzalez &amp; R. E. Woods</a:t>
            </a:r>
            <a:r>
              <a:rPr lang="en-US" altLang="zh-TW">
                <a:ea typeface="新細明體" pitchFamily="18" charset="-120"/>
              </a:rPr>
              <a:t> </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7.png"/><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9.png"/><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6.bin"/><Relationship Id="rId4" Type="http://schemas.openxmlformats.org/officeDocument/2006/relationships/image" Target="../media/image31.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7.png"/><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11.bin"/><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8.png"/><Relationship Id="rId5" Type="http://schemas.openxmlformats.org/officeDocument/2006/relationships/oleObject" Target="../embeddings/oleObject12.bin"/><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13.bin"/><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8.png"/><Relationship Id="rId5" Type="http://schemas.openxmlformats.org/officeDocument/2006/relationships/oleObject" Target="../embeddings/oleObject14.bin"/><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73.png"/><Relationship Id="rId4" Type="http://schemas.openxmlformats.org/officeDocument/2006/relationships/image" Target="../media/image72.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75.wmf"/><Relationship Id="rId5" Type="http://schemas.openxmlformats.org/officeDocument/2006/relationships/oleObject" Target="../embeddings/oleObject17.bin"/><Relationship Id="rId4" Type="http://schemas.openxmlformats.org/officeDocument/2006/relationships/image" Target="../media/image74.wmf"/></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78.png"/><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81.wmf"/><Relationship Id="rId5" Type="http://schemas.openxmlformats.org/officeDocument/2006/relationships/oleObject" Target="../embeddings/oleObject21.bin"/><Relationship Id="rId4" Type="http://schemas.openxmlformats.org/officeDocument/2006/relationships/image" Target="../media/image80.w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wmf"/></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8.png"/><Relationship Id="rId5" Type="http://schemas.openxmlformats.org/officeDocument/2006/relationships/oleObject" Target="../embeddings/oleObject24.bin"/><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93.wmf"/><Relationship Id="rId2" Type="http://schemas.openxmlformats.org/officeDocument/2006/relationships/slideLayout" Target="../slideLayouts/slideLayout7.xml"/><Relationship Id="rId16" Type="http://schemas.openxmlformats.org/officeDocument/2006/relationships/image" Target="../media/image95.wmf"/><Relationship Id="rId1" Type="http://schemas.openxmlformats.org/officeDocument/2006/relationships/vmlDrawing" Target="../drawings/vmlDrawing18.vml"/><Relationship Id="rId6" Type="http://schemas.openxmlformats.org/officeDocument/2006/relationships/image" Target="../media/image87.png"/><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92.png"/><Relationship Id="rId4" Type="http://schemas.openxmlformats.org/officeDocument/2006/relationships/image" Target="../media/image90.png"/><Relationship Id="rId9" Type="http://schemas.openxmlformats.org/officeDocument/2006/relationships/oleObject" Target="../embeddings/oleObject29.bin"/><Relationship Id="rId14" Type="http://schemas.openxmlformats.org/officeDocument/2006/relationships/image" Target="../media/image94.wmf"/></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105.wmf"/><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102.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36.bin"/></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108.png"/><Relationship Id="rId5" Type="http://schemas.openxmlformats.org/officeDocument/2006/relationships/oleObject" Target="../embeddings/oleObject39.bin"/><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213" y="404909"/>
            <a:ext cx="8747125" cy="1470025"/>
          </a:xfrm>
        </p:spPr>
        <p:txBody>
          <a:bodyPr>
            <a:normAutofit fontScale="90000"/>
          </a:bodyPr>
          <a:lstStyle/>
          <a:p>
            <a:pPr eaLnBrk="1" fontAlgn="auto" hangingPunct="1">
              <a:spcAft>
                <a:spcPts val="0"/>
              </a:spcAft>
              <a:defRPr/>
            </a:pPr>
            <a:r>
              <a:rPr lang="en-US" sz="4000" dirty="0" smtClean="0">
                <a:solidFill>
                  <a:srgbClr val="0070C0"/>
                </a:solidFill>
              </a:rPr>
              <a:t/>
            </a:r>
            <a:br>
              <a:rPr lang="en-US" sz="4000" dirty="0" smtClean="0">
                <a:solidFill>
                  <a:srgbClr val="0070C0"/>
                </a:solidFill>
              </a:rPr>
            </a:br>
            <a:r>
              <a:rPr lang="en-US" sz="3600" dirty="0" smtClean="0">
                <a:solidFill>
                  <a:srgbClr val="0070C0"/>
                </a:solidFill>
              </a:rPr>
              <a:t> </a:t>
            </a:r>
            <a:r>
              <a:rPr lang="en-US" sz="5300" b="1" dirty="0" smtClean="0">
                <a:solidFill>
                  <a:srgbClr val="C00000"/>
                </a:solidFill>
              </a:rPr>
              <a:t>Module -3</a:t>
            </a:r>
            <a:br>
              <a:rPr lang="en-US" sz="5300" b="1" dirty="0" smtClean="0">
                <a:solidFill>
                  <a:srgbClr val="C00000"/>
                </a:solidFill>
              </a:rPr>
            </a:br>
            <a:r>
              <a:rPr lang="en-US" sz="4000" b="1" dirty="0" smtClean="0">
                <a:solidFill>
                  <a:srgbClr val="C00000"/>
                </a:solidFill>
              </a:rPr>
              <a:t>IMAGE SEGMENTATION</a:t>
            </a:r>
            <a:endParaRPr lang="en-US" sz="5300" b="1" dirty="0">
              <a:solidFill>
                <a:srgbClr val="C00000"/>
              </a:solidFill>
            </a:endParaRPr>
          </a:p>
        </p:txBody>
      </p:sp>
      <p:sp>
        <p:nvSpPr>
          <p:cNvPr id="2051" name="Subtitle 2"/>
          <p:cNvSpPr>
            <a:spLocks noGrp="1"/>
          </p:cNvSpPr>
          <p:nvPr>
            <p:ph type="subTitle" idx="1"/>
          </p:nvPr>
        </p:nvSpPr>
        <p:spPr bwMode="auto">
          <a:xfrm>
            <a:off x="885031" y="3886200"/>
            <a:ext cx="7373938" cy="1752600"/>
          </a:xfrm>
          <a:noFill/>
          <a:ln>
            <a:miter lim="800000"/>
            <a:headEnd/>
            <a:tailEnd/>
          </a:ln>
        </p:spPr>
        <p:txBody>
          <a:bodyPr vert="horz" wrap="square" lIns="91440" tIns="45720" rIns="91440" bIns="45720" numCol="1" anchor="t" anchorCtr="0" compatLnSpc="1">
            <a:prstTxWarp prst="textNoShape">
              <a:avLst/>
            </a:prstTxWarp>
          </a:bodyPr>
          <a:lstStyle/>
          <a:p>
            <a:pPr lvl="1" eaLnBrk="1" hangingPunct="1"/>
            <a:endParaRPr lang="en-US" sz="2700" dirty="0" smtClean="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2"/>
          <a:srcRect/>
          <a:stretch>
            <a:fillRect/>
          </a:stretch>
        </p:blipFill>
        <p:spPr bwMode="auto">
          <a:xfrm>
            <a:off x="1862138" y="1566863"/>
            <a:ext cx="6248400" cy="5013325"/>
          </a:xfrm>
          <a:prstGeom prst="rect">
            <a:avLst/>
          </a:prstGeom>
          <a:noFill/>
          <a:ln w="9525">
            <a:noFill/>
            <a:miter lim="800000"/>
            <a:headEnd/>
            <a:tailEnd/>
          </a:ln>
        </p:spPr>
      </p:pic>
      <p:sp>
        <p:nvSpPr>
          <p:cNvPr id="595972" name="Text Box 4"/>
          <p:cNvSpPr txBox="1">
            <a:spLocks noChangeArrowheads="1"/>
          </p:cNvSpPr>
          <p:nvPr/>
        </p:nvSpPr>
        <p:spPr bwMode="auto">
          <a:xfrm>
            <a:off x="2386013" y="500063"/>
            <a:ext cx="4432624"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Detection of Discontinuities</a:t>
            </a:r>
          </a:p>
          <a:p>
            <a:pPr algn="ctr">
              <a:defRPr/>
            </a:pPr>
            <a:r>
              <a:rPr lang="en-US" altLang="zh-TW" dirty="0">
                <a:latin typeface="Verdana" pitchFamily="34" charset="0"/>
                <a:ea typeface="新細明體" pitchFamily="18" charset="-120"/>
              </a:rPr>
              <a:t>Line Detection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b="1" u="sng" dirty="0" smtClean="0">
                <a:solidFill>
                  <a:srgbClr val="0070C0"/>
                </a:solidFill>
              </a:rPr>
              <a:t>Program</a:t>
            </a:r>
            <a:r>
              <a:rPr lang="tr-TR" b="1" u="sng" dirty="0" smtClean="0">
                <a:solidFill>
                  <a:srgbClr val="0070C0"/>
                </a:solidFill>
              </a:rPr>
              <a:t> </a:t>
            </a:r>
            <a:endParaRPr lang="en-US" b="1" u="sng" dirty="0" smtClean="0">
              <a:solidFill>
                <a:srgbClr val="0070C0"/>
              </a:solidFill>
            </a:endParaRPr>
          </a:p>
        </p:txBody>
      </p:sp>
      <p:sp>
        <p:nvSpPr>
          <p:cNvPr id="35843"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buFontTx/>
              <a:buNone/>
            </a:pPr>
            <a:r>
              <a:rPr lang="tr-TR" dirty="0" smtClean="0"/>
              <a:t>w=[2 -1 -1;-1 2 -1; -1 -1 2];</a:t>
            </a:r>
          </a:p>
          <a:p>
            <a:pPr>
              <a:lnSpc>
                <a:spcPct val="90000"/>
              </a:lnSpc>
              <a:buFontTx/>
              <a:buNone/>
            </a:pPr>
            <a:r>
              <a:rPr lang="tr-TR" dirty="0" smtClean="0"/>
              <a:t>g=imfilter(double(f), w);</a:t>
            </a:r>
          </a:p>
          <a:p>
            <a:pPr>
              <a:lnSpc>
                <a:spcPct val="90000"/>
              </a:lnSpc>
              <a:buFontTx/>
              <a:buNone/>
            </a:pPr>
            <a:r>
              <a:rPr lang="tr-TR" dirty="0" smtClean="0"/>
              <a:t>imshow(g, [])  %Fig.10.4-b</a:t>
            </a:r>
          </a:p>
          <a:p>
            <a:pPr>
              <a:lnSpc>
                <a:spcPct val="90000"/>
              </a:lnSpc>
              <a:buFontTx/>
              <a:buNone/>
            </a:pPr>
            <a:r>
              <a:rPr lang="tr-TR" dirty="0" smtClean="0"/>
              <a:t>g=abs(g(</a:t>
            </a:r>
            <a:r>
              <a:rPr lang="tr-TR" dirty="0" smtClean="0">
                <a:sym typeface="Wingdings" pitchFamily="2" charset="2"/>
              </a:rPr>
              <a:t>:));</a:t>
            </a:r>
          </a:p>
          <a:p>
            <a:pPr>
              <a:lnSpc>
                <a:spcPct val="90000"/>
              </a:lnSpc>
              <a:buFontTx/>
              <a:buNone/>
            </a:pPr>
            <a:r>
              <a:rPr lang="tr-TR" dirty="0" smtClean="0">
                <a:sym typeface="Wingdings" pitchFamily="2" charset="2"/>
              </a:rPr>
              <a:t>figure, imshow(g, [ ]) % Fig.10-4-e</a:t>
            </a:r>
          </a:p>
          <a:p>
            <a:pPr>
              <a:lnSpc>
                <a:spcPct val="90000"/>
              </a:lnSpc>
              <a:buFontTx/>
              <a:buNone/>
            </a:pPr>
            <a:r>
              <a:rPr lang="tr-TR" dirty="0" smtClean="0"/>
              <a:t>T=max(g (: ));</a:t>
            </a:r>
          </a:p>
          <a:p>
            <a:pPr>
              <a:lnSpc>
                <a:spcPct val="90000"/>
              </a:lnSpc>
              <a:buFontTx/>
              <a:buNone/>
            </a:pPr>
            <a:r>
              <a:rPr lang="tr-TR" dirty="0" smtClean="0"/>
              <a:t>G=g &gt;= T;</a:t>
            </a:r>
          </a:p>
          <a:p>
            <a:pPr>
              <a:lnSpc>
                <a:spcPct val="90000"/>
              </a:lnSpc>
              <a:buFontTx/>
              <a:buNone/>
            </a:pPr>
            <a:r>
              <a:rPr lang="tr-TR" dirty="0" smtClean="0">
                <a:sym typeface="Wingdings" pitchFamily="2" charset="2"/>
              </a:rPr>
              <a:t>figure, imshow(g, [ ]) % Fig.10-4-f</a:t>
            </a:r>
          </a:p>
          <a:p>
            <a:pPr>
              <a:lnSpc>
                <a:spcPct val="90000"/>
              </a:lnSpc>
              <a:buFontTx/>
              <a:buNone/>
            </a:pP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 y="929150"/>
            <a:ext cx="5678129" cy="5869857"/>
          </a:xfrm>
          <a:prstGeom prst="rect">
            <a:avLst/>
          </a:prstGeom>
          <a:noFill/>
          <a:ln w="9525">
            <a:noFill/>
            <a:miter lim="800000"/>
            <a:headEnd/>
            <a:tailEnd/>
          </a:ln>
        </p:spPr>
      </p:pic>
      <p:sp>
        <p:nvSpPr>
          <p:cNvPr id="4" name="Text Box 4"/>
          <p:cNvSpPr txBox="1">
            <a:spLocks noChangeArrowheads="1"/>
          </p:cNvSpPr>
          <p:nvPr/>
        </p:nvSpPr>
        <p:spPr bwMode="auto">
          <a:xfrm>
            <a:off x="2002565" y="0"/>
            <a:ext cx="4432624"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Detection of Discontinuities</a:t>
            </a:r>
          </a:p>
          <a:p>
            <a:pPr algn="ctr">
              <a:defRPr/>
            </a:pPr>
            <a:r>
              <a:rPr lang="en-US" altLang="zh-TW" dirty="0">
                <a:latin typeface="Verdana" pitchFamily="34" charset="0"/>
                <a:ea typeface="新細明體" pitchFamily="18" charset="-120"/>
              </a:rPr>
              <a:t>Line Detection</a:t>
            </a:r>
          </a:p>
        </p:txBody>
      </p:sp>
      <p:sp>
        <p:nvSpPr>
          <p:cNvPr id="5" name="Rectangle 4"/>
          <p:cNvSpPr/>
          <p:nvPr/>
        </p:nvSpPr>
        <p:spPr>
          <a:xfrm>
            <a:off x="6607277" y="117694"/>
            <a:ext cx="2153265" cy="6740307"/>
          </a:xfrm>
          <a:prstGeom prst="rect">
            <a:avLst/>
          </a:prstGeom>
        </p:spPr>
        <p:txBody>
          <a:bodyPr wrap="square">
            <a:spAutoFit/>
          </a:bodyPr>
          <a:lstStyle/>
          <a:p>
            <a:pPr algn="just"/>
            <a:r>
              <a:rPr lang="en-US" sz="1800" dirty="0"/>
              <a:t>(a) Image of a</a:t>
            </a:r>
          </a:p>
          <a:p>
            <a:pPr algn="just"/>
            <a:r>
              <a:rPr lang="en-US" sz="1800" dirty="0"/>
              <a:t>wire-bond</a:t>
            </a:r>
          </a:p>
          <a:p>
            <a:pPr algn="just"/>
            <a:r>
              <a:rPr lang="en-US" sz="1800" dirty="0"/>
              <a:t>template.</a:t>
            </a:r>
          </a:p>
          <a:p>
            <a:pPr algn="just"/>
            <a:r>
              <a:rPr lang="en-US" sz="1800" dirty="0"/>
              <a:t>(b) Result of</a:t>
            </a:r>
          </a:p>
          <a:p>
            <a:pPr algn="just"/>
            <a:r>
              <a:rPr lang="en-US" sz="1800" dirty="0"/>
              <a:t>processing with</a:t>
            </a:r>
          </a:p>
          <a:p>
            <a:pPr algn="just"/>
            <a:r>
              <a:rPr lang="en-US" sz="1800" dirty="0"/>
              <a:t>the line</a:t>
            </a:r>
          </a:p>
          <a:p>
            <a:pPr algn="just"/>
            <a:r>
              <a:rPr lang="en-US" sz="1800" dirty="0"/>
              <a:t>detector mask in</a:t>
            </a:r>
          </a:p>
          <a:p>
            <a:pPr algn="just"/>
            <a:r>
              <a:rPr lang="en-US" sz="1800" dirty="0"/>
              <a:t>Fig. 10.6.</a:t>
            </a:r>
          </a:p>
          <a:p>
            <a:pPr algn="just"/>
            <a:r>
              <a:rPr lang="en-US" sz="1800" dirty="0"/>
              <a:t>(c) Zoomed view</a:t>
            </a:r>
          </a:p>
          <a:p>
            <a:pPr algn="just"/>
            <a:r>
              <a:rPr lang="en-US" sz="1800" dirty="0"/>
              <a:t>of the top left</a:t>
            </a:r>
          </a:p>
          <a:p>
            <a:pPr algn="just"/>
            <a:r>
              <a:rPr lang="en-US" sz="1800" dirty="0"/>
              <a:t>region of (b).</a:t>
            </a:r>
          </a:p>
          <a:p>
            <a:pPr algn="just"/>
            <a:r>
              <a:rPr lang="en-US" sz="1800" dirty="0"/>
              <a:t>(d) Zoomed view</a:t>
            </a:r>
          </a:p>
          <a:p>
            <a:pPr algn="just"/>
            <a:r>
              <a:rPr lang="en-US" sz="1800" dirty="0"/>
              <a:t>of the bottom</a:t>
            </a:r>
          </a:p>
          <a:p>
            <a:pPr algn="just"/>
            <a:r>
              <a:rPr lang="en-US" sz="1800" dirty="0"/>
              <a:t>right region of</a:t>
            </a:r>
          </a:p>
          <a:p>
            <a:pPr algn="just"/>
            <a:r>
              <a:rPr lang="en-US" sz="1800" dirty="0"/>
              <a:t>(b). (e) The image</a:t>
            </a:r>
          </a:p>
          <a:p>
            <a:pPr algn="just"/>
            <a:r>
              <a:rPr lang="en-US" sz="1800" dirty="0"/>
              <a:t>in (b) with all</a:t>
            </a:r>
          </a:p>
          <a:p>
            <a:pPr algn="just"/>
            <a:r>
              <a:rPr lang="en-US" sz="1800" dirty="0"/>
              <a:t>negative values</a:t>
            </a:r>
          </a:p>
          <a:p>
            <a:pPr algn="just"/>
            <a:r>
              <a:rPr lang="en-US" sz="1800" dirty="0"/>
              <a:t>set to zero. (f) All</a:t>
            </a:r>
          </a:p>
          <a:p>
            <a:pPr algn="just"/>
            <a:r>
              <a:rPr lang="en-US" sz="1800" dirty="0"/>
              <a:t>points (in white)</a:t>
            </a:r>
          </a:p>
          <a:p>
            <a:pPr algn="just"/>
            <a:r>
              <a:rPr lang="en-US" sz="1800" dirty="0"/>
              <a:t>whose values</a:t>
            </a:r>
          </a:p>
          <a:p>
            <a:pPr algn="just"/>
            <a:r>
              <a:rPr lang="en-US" sz="1800" dirty="0"/>
              <a:t>satisfied the</a:t>
            </a:r>
          </a:p>
          <a:p>
            <a:pPr algn="just"/>
            <a:r>
              <a:rPr lang="en-US" sz="1800" dirty="0"/>
              <a:t>condition</a:t>
            </a:r>
          </a:p>
          <a:p>
            <a:pPr algn="just"/>
            <a:r>
              <a:rPr lang="en-US" sz="1800" dirty="0"/>
              <a:t>where </a:t>
            </a:r>
            <a:r>
              <a:rPr lang="en-US" sz="1800" i="1" dirty="0"/>
              <a:t>g is the</a:t>
            </a:r>
          </a:p>
          <a:p>
            <a:pPr algn="just"/>
            <a:r>
              <a:rPr lang="en-US" sz="1800" dirty="0"/>
              <a:t>image in (e).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2834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3061855"/>
          </a:xfrm>
          <a:prstGeom prst="rect">
            <a:avLst/>
          </a:prstGeom>
        </p:spPr>
      </p:pic>
    </p:spTree>
    <p:extLst>
      <p:ext uri="{BB962C8B-B14F-4D97-AF65-F5344CB8AC3E}">
        <p14:creationId xmlns:p14="http://schemas.microsoft.com/office/powerpoint/2010/main" val="220497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35974" y="2119312"/>
            <a:ext cx="8598310" cy="2924635"/>
          </a:xfrm>
          <a:prstGeom prst="rect">
            <a:avLst/>
          </a:prstGeom>
          <a:noFill/>
          <a:ln w="9525">
            <a:noFill/>
            <a:miter lim="800000"/>
            <a:headEnd/>
            <a:tailEnd/>
          </a:ln>
        </p:spPr>
      </p:pic>
      <p:sp>
        <p:nvSpPr>
          <p:cNvPr id="4" name="Text Box 4"/>
          <p:cNvSpPr txBox="1">
            <a:spLocks noChangeArrowheads="1"/>
          </p:cNvSpPr>
          <p:nvPr/>
        </p:nvSpPr>
        <p:spPr bwMode="auto">
          <a:xfrm>
            <a:off x="2386013" y="500063"/>
            <a:ext cx="4432300" cy="830262"/>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a:solidFill>
                  <a:srgbClr val="FF0000"/>
                </a:solidFill>
                <a:latin typeface="Verdana" pitchFamily="34" charset="0"/>
                <a:ea typeface="新細明體" pitchFamily="18" charset="-120"/>
              </a:rPr>
              <a:t>Edge Models</a:t>
            </a:r>
          </a:p>
        </p:txBody>
      </p:sp>
      <p:sp>
        <p:nvSpPr>
          <p:cNvPr id="5" name="Rectangle 4"/>
          <p:cNvSpPr/>
          <p:nvPr/>
        </p:nvSpPr>
        <p:spPr>
          <a:xfrm>
            <a:off x="147485" y="5305320"/>
            <a:ext cx="8849031" cy="830997"/>
          </a:xfrm>
          <a:prstGeom prst="rect">
            <a:avLst/>
          </a:prstGeom>
        </p:spPr>
        <p:txBody>
          <a:bodyPr wrap="square">
            <a:spAutoFit/>
          </a:bodyPr>
          <a:lstStyle/>
          <a:p>
            <a:pPr algn="ctr"/>
            <a:r>
              <a:rPr lang="en-US" b="1" dirty="0">
                <a:solidFill>
                  <a:srgbClr val="0070C0"/>
                </a:solidFill>
              </a:rPr>
              <a:t>From left to </a:t>
            </a:r>
            <a:r>
              <a:rPr lang="en-US" b="1" dirty="0" smtClean="0">
                <a:solidFill>
                  <a:srgbClr val="0070C0"/>
                </a:solidFill>
              </a:rPr>
              <a:t>right, models </a:t>
            </a:r>
            <a:r>
              <a:rPr lang="en-US" b="1" dirty="0">
                <a:solidFill>
                  <a:srgbClr val="0070C0"/>
                </a:solidFill>
              </a:rPr>
              <a:t>(</a:t>
            </a:r>
            <a:r>
              <a:rPr lang="en-US" b="1" dirty="0" smtClean="0">
                <a:solidFill>
                  <a:srgbClr val="0070C0"/>
                </a:solidFill>
              </a:rPr>
              <a:t>ideal representations</a:t>
            </a:r>
            <a:r>
              <a:rPr lang="en-US" b="1" dirty="0">
                <a:solidFill>
                  <a:srgbClr val="0070C0"/>
                </a:solidFill>
              </a:rPr>
              <a:t>) </a:t>
            </a:r>
            <a:r>
              <a:rPr lang="en-US" b="1" dirty="0" smtClean="0">
                <a:solidFill>
                  <a:srgbClr val="0070C0"/>
                </a:solidFill>
              </a:rPr>
              <a:t>of a </a:t>
            </a:r>
            <a:r>
              <a:rPr lang="en-US" b="1" dirty="0">
                <a:solidFill>
                  <a:srgbClr val="0070C0"/>
                </a:solidFill>
              </a:rPr>
              <a:t>step, a ramp, </a:t>
            </a:r>
            <a:r>
              <a:rPr lang="en-US" b="1" dirty="0" smtClean="0">
                <a:solidFill>
                  <a:srgbClr val="0070C0"/>
                </a:solidFill>
              </a:rPr>
              <a:t>and a </a:t>
            </a:r>
            <a:r>
              <a:rPr lang="en-US" b="1" dirty="0">
                <a:solidFill>
                  <a:srgbClr val="0070C0"/>
                </a:solidFill>
              </a:rPr>
              <a:t>roof edge, </a:t>
            </a:r>
            <a:r>
              <a:rPr lang="en-US" b="1" dirty="0" smtClean="0">
                <a:solidFill>
                  <a:srgbClr val="0070C0"/>
                </a:solidFill>
              </a:rPr>
              <a:t>and their corresponding intensity </a:t>
            </a:r>
            <a:r>
              <a:rPr lang="en-US" b="1" dirty="0">
                <a:solidFill>
                  <a:srgbClr val="0070C0"/>
                </a:solidFill>
              </a:rPr>
              <a:t>profiles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srcRect/>
          <a:stretch>
            <a:fillRect/>
          </a:stretch>
        </p:blipFill>
        <p:spPr bwMode="auto">
          <a:xfrm>
            <a:off x="515938" y="1822450"/>
            <a:ext cx="8328025" cy="4003675"/>
          </a:xfrm>
          <a:prstGeom prst="rect">
            <a:avLst/>
          </a:prstGeom>
          <a:noFill/>
          <a:ln w="9525">
            <a:noFill/>
            <a:miter lim="800000"/>
            <a:headEnd/>
            <a:tailEnd/>
          </a:ln>
        </p:spPr>
      </p:pic>
      <p:sp>
        <p:nvSpPr>
          <p:cNvPr id="598020" name="Text Box 4"/>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Edge Detection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0068" name="Text Box 4"/>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Edge Detection</a:t>
            </a:r>
          </a:p>
        </p:txBody>
      </p:sp>
      <p:pic>
        <p:nvPicPr>
          <p:cNvPr id="68609" name="Picture 1"/>
          <p:cNvPicPr>
            <a:picLocks noChangeAspect="1" noChangeArrowheads="1"/>
          </p:cNvPicPr>
          <p:nvPr/>
        </p:nvPicPr>
        <p:blipFill>
          <a:blip r:embed="rId2">
            <a:duotone>
              <a:prstClr val="black"/>
              <a:schemeClr val="tx2">
                <a:tint val="45000"/>
                <a:satMod val="400000"/>
              </a:schemeClr>
            </a:duotone>
            <a:lum bright="-10000" contrast="59000"/>
          </a:blip>
          <a:srcRect/>
          <a:stretch>
            <a:fillRect/>
          </a:stretch>
        </p:blipFill>
        <p:spPr bwMode="auto">
          <a:xfrm>
            <a:off x="467646" y="1260561"/>
            <a:ext cx="6301864" cy="4661296"/>
          </a:xfrm>
          <a:prstGeom prst="rect">
            <a:avLst/>
          </a:prstGeom>
          <a:noFill/>
          <a:ln w="9525">
            <a:noFill/>
            <a:miter lim="800000"/>
            <a:headEnd/>
            <a:tailEnd/>
          </a:ln>
          <a:effectLst/>
        </p:spPr>
      </p:pic>
      <p:sp>
        <p:nvSpPr>
          <p:cNvPr id="5" name="Rectangle 4"/>
          <p:cNvSpPr/>
          <p:nvPr/>
        </p:nvSpPr>
        <p:spPr>
          <a:xfrm>
            <a:off x="6799006" y="1270081"/>
            <a:ext cx="2079523" cy="3847207"/>
          </a:xfrm>
          <a:prstGeom prst="rect">
            <a:avLst/>
          </a:prstGeom>
        </p:spPr>
        <p:txBody>
          <a:bodyPr wrap="square">
            <a:spAutoFit/>
          </a:bodyPr>
          <a:lstStyle/>
          <a:p>
            <a:r>
              <a:rPr lang="en-US" dirty="0" smtClean="0"/>
              <a:t>(</a:t>
            </a:r>
            <a:r>
              <a:rPr lang="en-US" sz="2000" dirty="0" smtClean="0">
                <a:solidFill>
                  <a:srgbClr val="0070C0"/>
                </a:solidFill>
              </a:rPr>
              <a:t>a) Two regions of</a:t>
            </a:r>
          </a:p>
          <a:p>
            <a:r>
              <a:rPr lang="en-US" sz="2000" dirty="0" smtClean="0">
                <a:solidFill>
                  <a:srgbClr val="0070C0"/>
                </a:solidFill>
              </a:rPr>
              <a:t>constant intensity</a:t>
            </a:r>
          </a:p>
          <a:p>
            <a:r>
              <a:rPr lang="en-US" sz="2000" dirty="0" smtClean="0">
                <a:solidFill>
                  <a:srgbClr val="0070C0"/>
                </a:solidFill>
              </a:rPr>
              <a:t>separated by an</a:t>
            </a:r>
          </a:p>
          <a:p>
            <a:r>
              <a:rPr lang="en-US" sz="2000" dirty="0" smtClean="0">
                <a:solidFill>
                  <a:srgbClr val="0070C0"/>
                </a:solidFill>
              </a:rPr>
              <a:t>ideal vertical</a:t>
            </a:r>
          </a:p>
          <a:p>
            <a:r>
              <a:rPr lang="en-US" sz="2000" dirty="0" smtClean="0">
                <a:solidFill>
                  <a:srgbClr val="0070C0"/>
                </a:solidFill>
              </a:rPr>
              <a:t>ramp edge.</a:t>
            </a:r>
          </a:p>
          <a:p>
            <a:r>
              <a:rPr lang="en-US" sz="2000" dirty="0" smtClean="0">
                <a:solidFill>
                  <a:srgbClr val="0070C0"/>
                </a:solidFill>
              </a:rPr>
              <a:t>(b) Detail near</a:t>
            </a:r>
          </a:p>
          <a:p>
            <a:r>
              <a:rPr lang="en-US" sz="2000" dirty="0" smtClean="0">
                <a:solidFill>
                  <a:srgbClr val="0070C0"/>
                </a:solidFill>
              </a:rPr>
              <a:t>the edge, showing</a:t>
            </a:r>
          </a:p>
          <a:p>
            <a:r>
              <a:rPr lang="en-US" sz="2000" dirty="0" smtClean="0">
                <a:solidFill>
                  <a:srgbClr val="0070C0"/>
                </a:solidFill>
              </a:rPr>
              <a:t>a horizontal</a:t>
            </a:r>
          </a:p>
          <a:p>
            <a:r>
              <a:rPr lang="en-US" sz="2000" dirty="0" smtClean="0">
                <a:solidFill>
                  <a:srgbClr val="0070C0"/>
                </a:solidFill>
              </a:rPr>
              <a:t>intensity profile,</a:t>
            </a:r>
          </a:p>
          <a:p>
            <a:r>
              <a:rPr lang="en-US" sz="2000" dirty="0" smtClean="0">
                <a:solidFill>
                  <a:srgbClr val="0070C0"/>
                </a:solidFill>
              </a:rPr>
              <a:t>together with its</a:t>
            </a:r>
          </a:p>
          <a:p>
            <a:r>
              <a:rPr lang="en-US" sz="2000" dirty="0" smtClean="0">
                <a:solidFill>
                  <a:srgbClr val="0070C0"/>
                </a:solidFill>
              </a:rPr>
              <a:t>first and second</a:t>
            </a:r>
          </a:p>
          <a:p>
            <a:r>
              <a:rPr lang="en-US" sz="2000" dirty="0" smtClean="0">
                <a:solidFill>
                  <a:srgbClr val="0070C0"/>
                </a:solidFill>
              </a:rPr>
              <a:t>derivatives</a:t>
            </a:r>
            <a:endParaRPr lang="en-US" sz="2000" dirty="0">
              <a:solidFill>
                <a:srgbClr val="0070C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060290" y="0"/>
            <a:ext cx="3782962" cy="461665"/>
          </a:xfrm>
          <a:prstGeom prst="rect">
            <a:avLst/>
          </a:prstGeom>
          <a:noFill/>
        </p:spPr>
        <p:txBody>
          <a:bodyPr wrap="square" rtlCol="0">
            <a:spAutoFit/>
          </a:bodyPr>
          <a:lstStyle/>
          <a:p>
            <a:r>
              <a:rPr lang="en-US" b="1" dirty="0" smtClean="0">
                <a:solidFill>
                  <a:srgbClr val="FF0000"/>
                </a:solidFill>
              </a:rPr>
              <a:t>Steps in edge detection</a:t>
            </a:r>
            <a:endParaRPr lang="en-US" b="1" dirty="0">
              <a:solidFill>
                <a:srgbClr val="FF0000"/>
              </a:solidFill>
            </a:endParaRPr>
          </a:p>
        </p:txBody>
      </p:sp>
      <p:sp>
        <p:nvSpPr>
          <p:cNvPr id="3" name="Rectangle 2"/>
          <p:cNvSpPr/>
          <p:nvPr/>
        </p:nvSpPr>
        <p:spPr>
          <a:xfrm>
            <a:off x="206479" y="766119"/>
            <a:ext cx="8878529" cy="3416320"/>
          </a:xfrm>
          <a:prstGeom prst="rect">
            <a:avLst/>
          </a:prstGeom>
        </p:spPr>
        <p:txBody>
          <a:bodyPr wrap="square">
            <a:spAutoFit/>
          </a:bodyPr>
          <a:lstStyle/>
          <a:p>
            <a:pPr marL="457200" indent="-457200">
              <a:buFont typeface="+mj-lt"/>
              <a:buAutoNum type="arabicPeriod"/>
            </a:pPr>
            <a:r>
              <a:rPr lang="en-US" b="1" dirty="0" smtClean="0"/>
              <a:t>Image smoothing</a:t>
            </a:r>
            <a:r>
              <a:rPr lang="en-US" dirty="0" smtClean="0"/>
              <a:t> for noise reduction. </a:t>
            </a:r>
          </a:p>
          <a:p>
            <a:pPr marL="457200" indent="-457200">
              <a:buFont typeface="+mj-lt"/>
              <a:buAutoNum type="arabicPeriod"/>
            </a:pPr>
            <a:endParaRPr lang="en-US" dirty="0" smtClean="0"/>
          </a:p>
          <a:p>
            <a:pPr marL="457200" indent="-457200">
              <a:buFont typeface="+mj-lt"/>
              <a:buAutoNum type="arabicPeriod"/>
            </a:pPr>
            <a:r>
              <a:rPr lang="en-US" dirty="0" smtClean="0"/>
              <a:t> </a:t>
            </a:r>
            <a:r>
              <a:rPr lang="en-US" b="1" dirty="0" smtClean="0"/>
              <a:t>Detection of edge points</a:t>
            </a:r>
            <a:r>
              <a:rPr lang="en-US" dirty="0" smtClean="0"/>
              <a:t>. this is a local operation that extracts from an image all points that are potential candidates to become edge points.</a:t>
            </a:r>
          </a:p>
          <a:p>
            <a:pPr marL="457200" indent="-457200">
              <a:buFont typeface="+mj-lt"/>
              <a:buAutoNum type="arabicPeriod"/>
            </a:pPr>
            <a:endParaRPr lang="en-US" dirty="0" smtClean="0"/>
          </a:p>
          <a:p>
            <a:pPr marL="457200" indent="-457200">
              <a:buFont typeface="+mj-lt"/>
              <a:buAutoNum type="arabicPeriod"/>
            </a:pPr>
            <a:r>
              <a:rPr lang="en-US" dirty="0" smtClean="0"/>
              <a:t> </a:t>
            </a:r>
            <a:r>
              <a:rPr lang="en-US" b="1" dirty="0" smtClean="0"/>
              <a:t>Edge localization</a:t>
            </a:r>
            <a:r>
              <a:rPr lang="en-US" dirty="0" smtClean="0"/>
              <a:t>. The objective of this step is to select from the candidate edge points only the points that are true members of the set of points comprising an edge.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1" y="-14748"/>
            <a:ext cx="5191408" cy="6858000"/>
          </a:xfrm>
          <a:prstGeom prst="rect">
            <a:avLst/>
          </a:prstGeom>
          <a:noFill/>
          <a:ln w="9525">
            <a:noFill/>
            <a:miter lim="800000"/>
            <a:headEnd/>
            <a:tailEnd/>
          </a:ln>
        </p:spPr>
      </p:pic>
      <p:sp>
        <p:nvSpPr>
          <p:cNvPr id="4" name="Rectangle 3"/>
          <p:cNvSpPr/>
          <p:nvPr/>
        </p:nvSpPr>
        <p:spPr>
          <a:xfrm>
            <a:off x="5235678" y="0"/>
            <a:ext cx="3583858" cy="6370975"/>
          </a:xfrm>
          <a:prstGeom prst="rect">
            <a:avLst/>
          </a:prstGeom>
        </p:spPr>
        <p:txBody>
          <a:bodyPr wrap="square">
            <a:spAutoFit/>
          </a:bodyPr>
          <a:lstStyle/>
          <a:p>
            <a:r>
              <a:rPr lang="en-US" b="1" dirty="0" smtClean="0">
                <a:solidFill>
                  <a:srgbClr val="0070C0"/>
                </a:solidFill>
              </a:rPr>
              <a:t>First column</a:t>
            </a:r>
            <a:r>
              <a:rPr lang="en-US" dirty="0" smtClean="0"/>
              <a:t>: Images and intensity profiles of a ramp edge corrupted by random Gaussian noise of zero mean and standard deviations of 0.0, 0.1, 1.0, and 10.0</a:t>
            </a:r>
          </a:p>
          <a:p>
            <a:r>
              <a:rPr lang="en-US" dirty="0" smtClean="0"/>
              <a:t>intensity levels, respectively.</a:t>
            </a:r>
          </a:p>
          <a:p>
            <a:endParaRPr lang="en-US" dirty="0" smtClean="0"/>
          </a:p>
          <a:p>
            <a:r>
              <a:rPr lang="en-US" b="1" dirty="0" smtClean="0">
                <a:solidFill>
                  <a:srgbClr val="0070C0"/>
                </a:solidFill>
              </a:rPr>
              <a:t>Second column: </a:t>
            </a:r>
            <a:r>
              <a:rPr lang="en-US" dirty="0" smtClean="0"/>
              <a:t>First-derivative images and intensity profiles.</a:t>
            </a:r>
          </a:p>
          <a:p>
            <a:endParaRPr lang="en-US" dirty="0" smtClean="0"/>
          </a:p>
          <a:p>
            <a:r>
              <a:rPr lang="en-US" b="1" dirty="0" smtClean="0">
                <a:solidFill>
                  <a:srgbClr val="0070C0"/>
                </a:solidFill>
              </a:rPr>
              <a:t>Third column: </a:t>
            </a:r>
            <a:r>
              <a:rPr lang="en-US" dirty="0" smtClean="0"/>
              <a:t>Second-derivative images and intensity profiles.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600" u="sng" smtClean="0">
                <a:solidFill>
                  <a:srgbClr val="FF0000"/>
                </a:solidFill>
              </a:rPr>
              <a:t>References</a:t>
            </a:r>
          </a:p>
        </p:txBody>
      </p:sp>
      <p:sp>
        <p:nvSpPr>
          <p:cNvPr id="3" name="TextBox 2"/>
          <p:cNvSpPr txBox="1"/>
          <p:nvPr/>
        </p:nvSpPr>
        <p:spPr>
          <a:xfrm>
            <a:off x="560388" y="1460500"/>
            <a:ext cx="8583612" cy="2554545"/>
          </a:xfrm>
          <a:prstGeom prst="rect">
            <a:avLst/>
          </a:prstGeom>
          <a:noFill/>
        </p:spPr>
        <p:txBody>
          <a:bodyPr>
            <a:spAutoFit/>
          </a:bodyPr>
          <a:lstStyle/>
          <a:p>
            <a:pPr lvl="1" indent="-457200" algn="just">
              <a:buFont typeface="+mj-lt"/>
              <a:buAutoNum type="arabicPeriod"/>
              <a:defRPr/>
            </a:pPr>
            <a:r>
              <a:rPr lang="en-US" sz="2000" b="1" dirty="0">
                <a:solidFill>
                  <a:srgbClr val="0070C0"/>
                </a:solidFill>
              </a:rPr>
              <a:t>Gonzales and Woods, “Digital Image Processing”, Pearson Education, India, Third Edition</a:t>
            </a:r>
          </a:p>
          <a:p>
            <a:pPr lvl="2" indent="-457200" algn="just">
              <a:buFont typeface="+mj-lt"/>
              <a:buAutoNum type="arabicPeriod"/>
              <a:defRPr/>
            </a:pPr>
            <a:r>
              <a:rPr lang="en-US" sz="2000" dirty="0"/>
              <a:t>Chapter </a:t>
            </a:r>
            <a:r>
              <a:rPr lang="en-US" sz="2000" dirty="0" smtClean="0"/>
              <a:t>-10- Image Segmentation</a:t>
            </a:r>
            <a:endParaRPr lang="en-US" sz="2000" dirty="0"/>
          </a:p>
          <a:p>
            <a:pPr marL="0" lvl="1" indent="-457200" algn="just">
              <a:buFont typeface="+mj-lt"/>
              <a:buAutoNum type="arabicPeriod"/>
              <a:defRPr/>
            </a:pPr>
            <a:r>
              <a:rPr lang="en-US" sz="2000" b="1" dirty="0" smtClean="0">
                <a:solidFill>
                  <a:srgbClr val="0070C0"/>
                </a:solidFill>
              </a:rPr>
              <a:t>Digital </a:t>
            </a:r>
            <a:r>
              <a:rPr lang="en-US" sz="2000" b="1" dirty="0">
                <a:solidFill>
                  <a:srgbClr val="0070C0"/>
                </a:solidFill>
              </a:rPr>
              <a:t>image processing – </a:t>
            </a:r>
            <a:r>
              <a:rPr lang="en-US" sz="2000" b="1" dirty="0" err="1">
                <a:solidFill>
                  <a:srgbClr val="0070C0"/>
                </a:solidFill>
              </a:rPr>
              <a:t>Ramesh</a:t>
            </a:r>
            <a:r>
              <a:rPr lang="en-US" sz="2000" b="1" dirty="0">
                <a:solidFill>
                  <a:srgbClr val="0070C0"/>
                </a:solidFill>
              </a:rPr>
              <a:t> </a:t>
            </a:r>
            <a:r>
              <a:rPr lang="en-US" sz="2000" b="1" dirty="0" err="1">
                <a:solidFill>
                  <a:srgbClr val="0070C0"/>
                </a:solidFill>
              </a:rPr>
              <a:t>Jayraman</a:t>
            </a:r>
            <a:endParaRPr lang="en-US" sz="2000" b="1" dirty="0">
              <a:solidFill>
                <a:srgbClr val="0070C0"/>
              </a:solidFill>
            </a:endParaRPr>
          </a:p>
          <a:p>
            <a:pPr marL="0" lvl="1" indent="-457200" algn="just">
              <a:buFont typeface="+mj-lt"/>
              <a:buAutoNum type="arabicPeriod"/>
              <a:defRPr/>
            </a:pPr>
            <a:r>
              <a:rPr lang="en-US" sz="2000" b="1" dirty="0">
                <a:solidFill>
                  <a:srgbClr val="0070C0"/>
                </a:solidFill>
              </a:rPr>
              <a:t>Digital Image processing – </a:t>
            </a:r>
            <a:r>
              <a:rPr lang="en-US" sz="2000" b="1" dirty="0" err="1">
                <a:solidFill>
                  <a:srgbClr val="0070C0"/>
                </a:solidFill>
              </a:rPr>
              <a:t>Sreedhar</a:t>
            </a:r>
            <a:endParaRPr lang="en-US" sz="2000" b="1" dirty="0">
              <a:solidFill>
                <a:srgbClr val="0070C0"/>
              </a:solidFill>
            </a:endParaRPr>
          </a:p>
          <a:p>
            <a:pPr marL="0" lvl="1" indent="-457200" algn="just">
              <a:defRPr/>
            </a:pPr>
            <a:endParaRPr lang="en-US" sz="2000" b="1" dirty="0">
              <a:solidFill>
                <a:srgbClr val="0070C0"/>
              </a:solidFill>
            </a:endParaRPr>
          </a:p>
          <a:p>
            <a:pPr marL="914400" lvl="1" indent="-457200" algn="just">
              <a:defRPr/>
            </a:pPr>
            <a:endParaRPr lang="en-US" sz="2000" dirty="0"/>
          </a:p>
          <a:p>
            <a:pPr marL="914400" lvl="1" indent="-457200" algn="just">
              <a:buFont typeface="+mj-lt"/>
              <a:buAutoNum type="arabicPeriod"/>
              <a:defRPr/>
            </a:pPr>
            <a:endParaRPr lang="en-US" sz="2000" dirty="0"/>
          </a:p>
        </p:txBody>
      </p:sp>
      <p:sp>
        <p:nvSpPr>
          <p:cNvPr id="3076" name="Rectangle 3"/>
          <p:cNvSpPr>
            <a:spLocks noChangeArrowheads="1"/>
          </p:cNvSpPr>
          <p:nvPr/>
        </p:nvSpPr>
        <p:spPr bwMode="auto">
          <a:xfrm>
            <a:off x="471488" y="3676650"/>
            <a:ext cx="8466137" cy="2308225"/>
          </a:xfrm>
          <a:prstGeom prst="rect">
            <a:avLst/>
          </a:prstGeom>
          <a:noFill/>
          <a:ln w="9525">
            <a:noFill/>
            <a:miter lim="800000"/>
            <a:headEnd/>
            <a:tailEnd/>
          </a:ln>
        </p:spPr>
        <p:txBody>
          <a:bodyPr>
            <a:spAutoFit/>
          </a:bodyPr>
          <a:lstStyle/>
          <a:p>
            <a:endParaRPr lang="en-US" dirty="0">
              <a:solidFill>
                <a:srgbClr val="FF0000"/>
              </a:solidFill>
            </a:endParaRPr>
          </a:p>
          <a:p>
            <a:endParaRPr lang="en-US" dirty="0">
              <a:solidFill>
                <a:srgbClr val="FF0000"/>
              </a:solidFill>
            </a:endParaRPr>
          </a:p>
          <a:p>
            <a:r>
              <a:rPr lang="en-US" dirty="0">
                <a:solidFill>
                  <a:srgbClr val="FF0000"/>
                </a:solidFill>
              </a:rPr>
              <a:t>Marks in Exam :- </a:t>
            </a:r>
            <a:r>
              <a:rPr lang="en-US" dirty="0" smtClean="0">
                <a:solidFill>
                  <a:srgbClr val="FF0000"/>
                </a:solidFill>
              </a:rPr>
              <a:t>18-20 </a:t>
            </a:r>
            <a:r>
              <a:rPr lang="en-US" dirty="0">
                <a:solidFill>
                  <a:srgbClr val="FF0000"/>
                </a:solidFill>
              </a:rPr>
              <a:t>Marks</a:t>
            </a:r>
          </a:p>
          <a:p>
            <a:r>
              <a:rPr lang="en-US" dirty="0">
                <a:solidFill>
                  <a:srgbClr val="FF0000"/>
                </a:solidFill>
              </a:rPr>
              <a:t> Numerical  - (books </a:t>
            </a:r>
            <a:r>
              <a:rPr lang="en-US" dirty="0" smtClean="0">
                <a:solidFill>
                  <a:srgbClr val="FF0000"/>
                </a:solidFill>
              </a:rPr>
              <a:t>1,2,3</a:t>
            </a:r>
            <a:r>
              <a:rPr lang="en-US" dirty="0">
                <a:solidFill>
                  <a:srgbClr val="FF0000"/>
                </a:solidFill>
              </a:rPr>
              <a:t>)</a:t>
            </a:r>
          </a:p>
          <a:p>
            <a:pPr marL="914400" lvl="1" indent="-457200">
              <a:buFont typeface="Times New Roman" pitchFamily="18" charset="0"/>
              <a:buAutoNum type="arabicPeriod"/>
            </a:pPr>
            <a:r>
              <a:rPr lang="en-US" dirty="0" smtClean="0">
                <a:solidFill>
                  <a:srgbClr val="FF0000"/>
                </a:solidFill>
              </a:rPr>
              <a:t>Chain code  - 8M</a:t>
            </a:r>
            <a:endParaRPr lang="en-US" dirty="0">
              <a:solidFill>
                <a:srgbClr val="FF0000"/>
              </a:solidFill>
            </a:endParaRPr>
          </a:p>
          <a:p>
            <a:pPr marL="914400" lvl="1" indent="-457200">
              <a:buFont typeface="Times New Roman" pitchFamily="18" charset="0"/>
              <a:buAutoNum type="arabicPeriod"/>
            </a:pPr>
            <a:r>
              <a:rPr lang="en-US" dirty="0" smtClean="0">
                <a:solidFill>
                  <a:srgbClr val="FF0000"/>
                </a:solidFill>
              </a:rPr>
              <a:t>Split and Merge algorithm – 6-8M</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9" name="Picture 4"/>
          <p:cNvPicPr>
            <a:picLocks noChangeAspect="1" noChangeArrowheads="1"/>
          </p:cNvPicPr>
          <p:nvPr/>
        </p:nvPicPr>
        <p:blipFill>
          <a:blip r:embed="rId3"/>
          <a:srcRect/>
          <a:stretch>
            <a:fillRect/>
          </a:stretch>
        </p:blipFill>
        <p:spPr bwMode="auto">
          <a:xfrm>
            <a:off x="811213" y="5594350"/>
            <a:ext cx="7416800" cy="952500"/>
          </a:xfrm>
          <a:prstGeom prst="rect">
            <a:avLst/>
          </a:prstGeom>
          <a:noFill/>
          <a:ln w="9525">
            <a:noFill/>
            <a:miter lim="800000"/>
            <a:headEnd/>
            <a:tailEnd/>
          </a:ln>
        </p:spPr>
      </p:pic>
      <p:sp>
        <p:nvSpPr>
          <p:cNvPr id="602117" name="Text Box 5"/>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Edge Detection</a:t>
            </a:r>
          </a:p>
        </p:txBody>
      </p:sp>
      <p:graphicFrame>
        <p:nvGraphicFramePr>
          <p:cNvPr id="4098" name="Object 6"/>
          <p:cNvGraphicFramePr>
            <a:graphicFrameLocks noChangeAspect="1"/>
          </p:cNvGraphicFramePr>
          <p:nvPr/>
        </p:nvGraphicFramePr>
        <p:xfrm>
          <a:off x="1757363" y="1674813"/>
          <a:ext cx="5149850" cy="3840162"/>
        </p:xfrm>
        <a:graphic>
          <a:graphicData uri="http://schemas.openxmlformats.org/presentationml/2006/ole">
            <mc:AlternateContent xmlns:mc="http://schemas.openxmlformats.org/markup-compatibility/2006">
              <mc:Choice xmlns:v="urn:schemas-microsoft-com:vml" Requires="v">
                <p:oleObj spid="_x0000_s4113" name="Image" r:id="rId4" imgW="6438095" imgH="4800000" progId="">
                  <p:embed/>
                </p:oleObj>
              </mc:Choice>
              <mc:Fallback>
                <p:oleObj name="Image" r:id="rId4" imgW="6438095" imgH="48000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63" y="1674813"/>
                        <a:ext cx="5149850"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3" name="Picture 2"/>
          <p:cNvPicPr>
            <a:picLocks noChangeAspect="1" noChangeArrowheads="1"/>
          </p:cNvPicPr>
          <p:nvPr/>
        </p:nvPicPr>
        <p:blipFill>
          <a:blip r:embed="rId3"/>
          <a:srcRect/>
          <a:stretch>
            <a:fillRect/>
          </a:stretch>
        </p:blipFill>
        <p:spPr bwMode="auto">
          <a:xfrm>
            <a:off x="946150" y="5640388"/>
            <a:ext cx="7416800" cy="952500"/>
          </a:xfrm>
          <a:prstGeom prst="rect">
            <a:avLst/>
          </a:prstGeom>
          <a:noFill/>
          <a:ln w="9525">
            <a:noFill/>
            <a:miter lim="800000"/>
            <a:headEnd/>
            <a:tailEnd/>
          </a:ln>
        </p:spPr>
      </p:pic>
      <p:sp>
        <p:nvSpPr>
          <p:cNvPr id="730115" name="Text Box 3"/>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Edge Detection</a:t>
            </a:r>
          </a:p>
        </p:txBody>
      </p:sp>
      <p:graphicFrame>
        <p:nvGraphicFramePr>
          <p:cNvPr id="5122" name="Object 5"/>
          <p:cNvGraphicFramePr>
            <a:graphicFrameLocks noChangeAspect="1"/>
          </p:cNvGraphicFramePr>
          <p:nvPr/>
        </p:nvGraphicFramePr>
        <p:xfrm>
          <a:off x="1803400" y="1397000"/>
          <a:ext cx="5583238" cy="4197350"/>
        </p:xfrm>
        <a:graphic>
          <a:graphicData uri="http://schemas.openxmlformats.org/presentationml/2006/ole">
            <mc:AlternateContent xmlns:mc="http://schemas.openxmlformats.org/markup-compatibility/2006">
              <mc:Choice xmlns:v="urn:schemas-microsoft-com:vml" Requires="v">
                <p:oleObj spid="_x0000_s5137" name="Image" r:id="rId4" imgW="6438095" imgH="4838095" progId="">
                  <p:embed/>
                </p:oleObj>
              </mc:Choice>
              <mc:Fallback>
                <p:oleObj name="Image" r:id="rId4" imgW="6438095" imgH="4838095"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400" y="1397000"/>
                        <a:ext cx="5583238"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43600"/>
          </a:xfrm>
          <a:prstGeom prst="rect">
            <a:avLst/>
          </a:prstGeom>
        </p:spPr>
      </p:pic>
    </p:spTree>
    <p:extLst>
      <p:ext uri="{BB962C8B-B14F-4D97-AF65-F5344CB8AC3E}">
        <p14:creationId xmlns:p14="http://schemas.microsoft.com/office/powerpoint/2010/main" val="263892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389418"/>
          </a:xfrm>
          <a:prstGeom prst="rect">
            <a:avLst/>
          </a:prstGeom>
        </p:spPr>
      </p:pic>
    </p:spTree>
    <p:extLst>
      <p:ext uri="{BB962C8B-B14F-4D97-AF65-F5344CB8AC3E}">
        <p14:creationId xmlns:p14="http://schemas.microsoft.com/office/powerpoint/2010/main" val="189445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33163" cy="6858000"/>
          </a:xfrm>
          <a:prstGeom prst="rect">
            <a:avLst/>
          </a:prstGeom>
        </p:spPr>
      </p:pic>
    </p:spTree>
    <p:extLst>
      <p:ext uri="{BB962C8B-B14F-4D97-AF65-F5344CB8AC3E}">
        <p14:creationId xmlns:p14="http://schemas.microsoft.com/office/powerpoint/2010/main" val="3499910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862945"/>
          </a:xfrm>
          <a:prstGeom prst="rect">
            <a:avLst/>
          </a:prstGeom>
        </p:spPr>
      </p:pic>
    </p:spTree>
    <p:extLst>
      <p:ext uri="{BB962C8B-B14F-4D97-AF65-F5344CB8AC3E}">
        <p14:creationId xmlns:p14="http://schemas.microsoft.com/office/powerpoint/2010/main" val="951135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223164"/>
          </a:xfrm>
          <a:prstGeom prst="rect">
            <a:avLst/>
          </a:prstGeom>
        </p:spPr>
      </p:pic>
    </p:spTree>
    <p:extLst>
      <p:ext uri="{BB962C8B-B14F-4D97-AF65-F5344CB8AC3E}">
        <p14:creationId xmlns:p14="http://schemas.microsoft.com/office/powerpoint/2010/main" val="335188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350327"/>
          </a:xfrm>
          <a:prstGeom prst="rect">
            <a:avLst/>
          </a:prstGeom>
        </p:spPr>
      </p:pic>
    </p:spTree>
    <p:extLst>
      <p:ext uri="{BB962C8B-B14F-4D97-AF65-F5344CB8AC3E}">
        <p14:creationId xmlns:p14="http://schemas.microsoft.com/office/powerpoint/2010/main" val="350991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4752109"/>
          </a:xfrm>
          <a:prstGeom prst="rect">
            <a:avLst/>
          </a:prstGeom>
        </p:spPr>
      </p:pic>
    </p:spTree>
    <p:extLst>
      <p:ext uri="{BB962C8B-B14F-4D97-AF65-F5344CB8AC3E}">
        <p14:creationId xmlns:p14="http://schemas.microsoft.com/office/powerpoint/2010/main" val="172242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99709"/>
          </a:xfrm>
          <a:prstGeom prst="rect">
            <a:avLst/>
          </a:prstGeom>
        </p:spPr>
      </p:pic>
    </p:spTree>
    <p:extLst>
      <p:ext uri="{BB962C8B-B14F-4D97-AF65-F5344CB8AC3E}">
        <p14:creationId xmlns:p14="http://schemas.microsoft.com/office/powerpoint/2010/main" val="362348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3970" name="Text Box 2"/>
          <p:cNvSpPr txBox="1">
            <a:spLocks noChangeArrowheads="1"/>
          </p:cNvSpPr>
          <p:nvPr/>
        </p:nvSpPr>
        <p:spPr bwMode="auto">
          <a:xfrm>
            <a:off x="2873375" y="500063"/>
            <a:ext cx="3441968"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Chapter 10</a:t>
            </a:r>
          </a:p>
          <a:p>
            <a:pPr algn="ctr">
              <a:defRPr/>
            </a:pPr>
            <a:r>
              <a:rPr lang="en-US" altLang="zh-TW" dirty="0">
                <a:latin typeface="Verdana" pitchFamily="34" charset="0"/>
                <a:ea typeface="新細明體" pitchFamily="18" charset="-120"/>
              </a:rPr>
              <a:t>Image Segmentation</a:t>
            </a:r>
            <a:endParaRPr lang="en-US" altLang="zh-TW" dirty="0">
              <a:ea typeface="新細明體" pitchFamily="18" charset="-120"/>
            </a:endParaRPr>
          </a:p>
        </p:txBody>
      </p:sp>
      <p:sp>
        <p:nvSpPr>
          <p:cNvPr id="28675" name="Rectangle 5"/>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lnSpc>
                <a:spcPct val="150000"/>
              </a:lnSpc>
              <a:buFont typeface="Wingdings" pitchFamily="2" charset="2"/>
              <a:buChar char="Ø"/>
            </a:pPr>
            <a:r>
              <a:rPr lang="en-US" altLang="zh-CN" sz="2000" dirty="0" smtClean="0">
                <a:ea typeface="宋体" pitchFamily="2" charset="-122"/>
              </a:rPr>
              <a:t>Image segmentation divides an image into regions that are connected and have some similarity within the region and some difference between adjacent regions.  </a:t>
            </a:r>
            <a:endParaRPr lang="en-US" altLang="zh-TW" sz="2000" dirty="0" smtClean="0">
              <a:ea typeface="新細明體" pitchFamily="18" charset="-120"/>
            </a:endParaRPr>
          </a:p>
          <a:p>
            <a:pPr algn="just">
              <a:lnSpc>
                <a:spcPct val="150000"/>
              </a:lnSpc>
              <a:buFont typeface="Wingdings" pitchFamily="2" charset="2"/>
              <a:buChar char="Ø"/>
            </a:pPr>
            <a:r>
              <a:rPr lang="en-US" altLang="zh-CN" sz="2000" dirty="0" smtClean="0">
                <a:ea typeface="宋体" pitchFamily="2" charset="-122"/>
              </a:rPr>
              <a:t>The goal is usually to </a:t>
            </a:r>
            <a:r>
              <a:rPr lang="en-US" altLang="zh-CN" sz="2000" dirty="0" smtClean="0">
                <a:solidFill>
                  <a:srgbClr val="FF0000"/>
                </a:solidFill>
                <a:ea typeface="宋体" pitchFamily="2" charset="-122"/>
              </a:rPr>
              <a:t>find individual objects</a:t>
            </a:r>
            <a:r>
              <a:rPr lang="en-US" altLang="zh-CN" sz="2000" dirty="0" smtClean="0">
                <a:ea typeface="宋体" pitchFamily="2" charset="-122"/>
              </a:rPr>
              <a:t> in an image.</a:t>
            </a:r>
            <a:endParaRPr lang="en-US" altLang="zh-TW" sz="2000" dirty="0" smtClean="0">
              <a:ea typeface="新細明體" pitchFamily="18" charset="-120"/>
            </a:endParaRPr>
          </a:p>
          <a:p>
            <a:pPr algn="just">
              <a:lnSpc>
                <a:spcPct val="150000"/>
              </a:lnSpc>
              <a:buFont typeface="Wingdings" pitchFamily="2" charset="2"/>
              <a:buChar char="Ø"/>
            </a:pPr>
            <a:r>
              <a:rPr lang="en-US" altLang="zh-CN" sz="2000" dirty="0" smtClean="0">
                <a:ea typeface="宋体" pitchFamily="2" charset="-122"/>
              </a:rPr>
              <a:t>For the most part there are fundamentally two kinds of approaches to segmentation: </a:t>
            </a:r>
            <a:r>
              <a:rPr lang="en-US" altLang="zh-CN" sz="2000" dirty="0" smtClean="0">
                <a:solidFill>
                  <a:srgbClr val="FF0000"/>
                </a:solidFill>
                <a:ea typeface="宋体" pitchFamily="2" charset="-122"/>
              </a:rPr>
              <a:t>discontinuity and similarity</a:t>
            </a:r>
            <a:r>
              <a:rPr lang="en-US" altLang="zh-CN" sz="2000" dirty="0" smtClean="0">
                <a:ea typeface="宋体" pitchFamily="2" charset="-122"/>
              </a:rPr>
              <a:t>. </a:t>
            </a:r>
            <a:endParaRPr lang="en-US" altLang="zh-TW" sz="2000" dirty="0" smtClean="0">
              <a:ea typeface="新細明體" pitchFamily="18" charset="-120"/>
            </a:endParaRPr>
          </a:p>
          <a:p>
            <a:pPr lvl="1" algn="just"/>
            <a:r>
              <a:rPr lang="en-US" altLang="zh-CN" sz="2000" i="1" dirty="0" smtClean="0">
                <a:ea typeface="宋体" pitchFamily="2" charset="-122"/>
              </a:rPr>
              <a:t>Similarity may be due to pixel intensity, color or texture.  </a:t>
            </a:r>
            <a:endParaRPr lang="en-US" altLang="zh-TW" sz="2000" i="1" dirty="0" smtClean="0">
              <a:ea typeface="新細明體" pitchFamily="18" charset="-120"/>
            </a:endParaRPr>
          </a:p>
          <a:p>
            <a:pPr lvl="1" algn="just"/>
            <a:r>
              <a:rPr lang="en-US" altLang="zh-CN" sz="2000" i="1" dirty="0" smtClean="0">
                <a:ea typeface="宋体" pitchFamily="2" charset="-122"/>
              </a:rPr>
              <a:t>Differences are sudden changes (discontinuities) in any of these, but especially sudden changes in intensity along a boundary line, which is called an edge.</a:t>
            </a:r>
            <a:endParaRPr lang="zh-TW" altLang="en-US" sz="2000" i="1" dirty="0" smtClean="0">
              <a:ea typeface="新細明體" pitchFamily="18" charset="-12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292437"/>
          </a:xfrm>
          <a:prstGeom prst="rect">
            <a:avLst/>
          </a:prstGeom>
        </p:spPr>
      </p:pic>
    </p:spTree>
    <p:extLst>
      <p:ext uri="{BB962C8B-B14F-4D97-AF65-F5344CB8AC3E}">
        <p14:creationId xmlns:p14="http://schemas.microsoft.com/office/powerpoint/2010/main" val="152286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33044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146"/>
            <a:ext cx="9144000" cy="2840182"/>
          </a:xfrm>
          <a:prstGeom prst="rect">
            <a:avLst/>
          </a:prstGeom>
        </p:spPr>
      </p:pic>
    </p:spTree>
    <p:extLst>
      <p:ext uri="{BB962C8B-B14F-4D97-AF65-F5344CB8AC3E}">
        <p14:creationId xmlns:p14="http://schemas.microsoft.com/office/powerpoint/2010/main" val="3704485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65" name="Text Box 5"/>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a:t>
            </a:r>
          </a:p>
        </p:txBody>
      </p:sp>
      <p:sp>
        <p:nvSpPr>
          <p:cNvPr id="6150" name="Rectangle 7"/>
          <p:cNvSpPr>
            <a:spLocks noGrp="1" noChangeArrowheads="1"/>
          </p:cNvSpPr>
          <p:nvPr>
            <p:ph type="body" sz="half" idx="1"/>
          </p:nvPr>
        </p:nvSpPr>
        <p:spPr bwMode="auto">
          <a:xfrm>
            <a:off x="457200" y="1600200"/>
            <a:ext cx="823595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smtClean="0">
                <a:ea typeface="新細明體" pitchFamily="18" charset="-120"/>
              </a:rPr>
              <a:t>First-order derivatives:</a:t>
            </a:r>
          </a:p>
          <a:p>
            <a:pPr lvl="1"/>
            <a:r>
              <a:rPr lang="en-US" altLang="zh-TW" sz="2400" smtClean="0">
                <a:ea typeface="新細明體" pitchFamily="18" charset="-120"/>
              </a:rPr>
              <a:t>The gradient of an image </a:t>
            </a:r>
            <a:r>
              <a:rPr lang="en-US" altLang="zh-TW" sz="2400" i="1" smtClean="0">
                <a:ea typeface="新細明體" pitchFamily="18" charset="-120"/>
              </a:rPr>
              <a:t>f</a:t>
            </a:r>
            <a:r>
              <a:rPr lang="en-US" altLang="zh-TW" sz="2400" smtClean="0">
                <a:ea typeface="新細明體" pitchFamily="18" charset="-120"/>
              </a:rPr>
              <a:t>(</a:t>
            </a:r>
            <a:r>
              <a:rPr lang="en-US" altLang="zh-TW" sz="2400" i="1" smtClean="0">
                <a:ea typeface="新細明體" pitchFamily="18" charset="-120"/>
              </a:rPr>
              <a:t>x</a:t>
            </a:r>
            <a:r>
              <a:rPr lang="en-US" altLang="zh-TW" sz="2400" smtClean="0">
                <a:ea typeface="新細明體" pitchFamily="18" charset="-120"/>
              </a:rPr>
              <a:t>,</a:t>
            </a:r>
            <a:r>
              <a:rPr lang="en-US" altLang="zh-TW" sz="2400" i="1" smtClean="0">
                <a:ea typeface="新細明體" pitchFamily="18" charset="-120"/>
              </a:rPr>
              <a:t>y</a:t>
            </a:r>
            <a:r>
              <a:rPr lang="en-US" altLang="zh-TW" sz="2400" smtClean="0">
                <a:ea typeface="新細明體" pitchFamily="18" charset="-120"/>
              </a:rPr>
              <a:t>) at location (</a:t>
            </a:r>
            <a:r>
              <a:rPr lang="en-US" altLang="zh-TW" sz="2400" i="1" smtClean="0">
                <a:ea typeface="新細明體" pitchFamily="18" charset="-120"/>
              </a:rPr>
              <a:t>x</a:t>
            </a:r>
            <a:r>
              <a:rPr lang="en-US" altLang="zh-TW" sz="2400" smtClean="0">
                <a:ea typeface="新細明體" pitchFamily="18" charset="-120"/>
              </a:rPr>
              <a:t>,</a:t>
            </a:r>
            <a:r>
              <a:rPr lang="en-US" altLang="zh-TW" sz="2400" i="1" smtClean="0">
                <a:ea typeface="新細明體" pitchFamily="18" charset="-120"/>
              </a:rPr>
              <a:t>y</a:t>
            </a:r>
            <a:r>
              <a:rPr lang="en-US" altLang="zh-TW" sz="2400" smtClean="0">
                <a:ea typeface="新細明體" pitchFamily="18" charset="-120"/>
              </a:rPr>
              <a:t>) is defined as the </a:t>
            </a:r>
            <a:r>
              <a:rPr lang="en-US" altLang="zh-TW" sz="2400" smtClean="0">
                <a:solidFill>
                  <a:srgbClr val="FF0000"/>
                </a:solidFill>
                <a:ea typeface="新細明體" pitchFamily="18" charset="-120"/>
              </a:rPr>
              <a:t>vector</a:t>
            </a:r>
            <a:r>
              <a:rPr lang="en-US" altLang="zh-TW" sz="2400" smtClean="0">
                <a:ea typeface="新細明體" pitchFamily="18" charset="-120"/>
              </a:rPr>
              <a:t>:</a:t>
            </a:r>
          </a:p>
          <a:p>
            <a:pPr lvl="1"/>
            <a:endParaRPr lang="en-US" altLang="zh-TW" sz="2400" smtClean="0">
              <a:ea typeface="新細明體" pitchFamily="18" charset="-120"/>
            </a:endParaRPr>
          </a:p>
          <a:p>
            <a:pPr lvl="1"/>
            <a:endParaRPr lang="en-US" altLang="zh-TW" sz="2400" smtClean="0">
              <a:ea typeface="新細明體" pitchFamily="18" charset="-120"/>
            </a:endParaRPr>
          </a:p>
          <a:p>
            <a:pPr lvl="1"/>
            <a:endParaRPr lang="en-US" altLang="zh-TW" sz="2400" smtClean="0">
              <a:ea typeface="新細明體" pitchFamily="18" charset="-120"/>
            </a:endParaRPr>
          </a:p>
          <a:p>
            <a:pPr lvl="1"/>
            <a:r>
              <a:rPr lang="en-US" altLang="zh-TW" sz="2400" smtClean="0">
                <a:ea typeface="新細明體" pitchFamily="18" charset="-120"/>
              </a:rPr>
              <a:t>The </a:t>
            </a:r>
            <a:r>
              <a:rPr lang="en-US" altLang="zh-TW" sz="2400" smtClean="0">
                <a:solidFill>
                  <a:srgbClr val="FF0000"/>
                </a:solidFill>
                <a:ea typeface="新細明體" pitchFamily="18" charset="-120"/>
              </a:rPr>
              <a:t>magnitude</a:t>
            </a:r>
            <a:r>
              <a:rPr lang="en-US" altLang="zh-TW" sz="2400" smtClean="0">
                <a:ea typeface="新細明體" pitchFamily="18" charset="-120"/>
              </a:rPr>
              <a:t> of this vector:</a:t>
            </a:r>
          </a:p>
          <a:p>
            <a:pPr lvl="1"/>
            <a:endParaRPr lang="en-US" altLang="zh-TW" sz="2400" smtClean="0">
              <a:ea typeface="新細明體" pitchFamily="18" charset="-120"/>
            </a:endParaRPr>
          </a:p>
          <a:p>
            <a:pPr lvl="1"/>
            <a:r>
              <a:rPr lang="en-US" altLang="zh-TW" sz="2400" smtClean="0">
                <a:ea typeface="新細明體" pitchFamily="18" charset="-120"/>
              </a:rPr>
              <a:t>The </a:t>
            </a:r>
            <a:r>
              <a:rPr lang="en-US" altLang="zh-TW" sz="2400" smtClean="0">
                <a:solidFill>
                  <a:srgbClr val="FF0000"/>
                </a:solidFill>
                <a:ea typeface="新細明體" pitchFamily="18" charset="-120"/>
              </a:rPr>
              <a:t>direction</a:t>
            </a:r>
            <a:r>
              <a:rPr lang="en-US" altLang="zh-TW" sz="2400" smtClean="0">
                <a:ea typeface="新細明體" pitchFamily="18" charset="-120"/>
              </a:rPr>
              <a:t> of this vector:</a:t>
            </a:r>
          </a:p>
        </p:txBody>
      </p:sp>
      <p:graphicFrame>
        <p:nvGraphicFramePr>
          <p:cNvPr id="6146" name="Object 8"/>
          <p:cNvGraphicFramePr>
            <a:graphicFrameLocks noGrp="1" noChangeAspect="1"/>
          </p:cNvGraphicFramePr>
          <p:nvPr>
            <p:ph sz="quarter" idx="2"/>
          </p:nvPr>
        </p:nvGraphicFramePr>
        <p:xfrm>
          <a:off x="2886075" y="2689225"/>
          <a:ext cx="3130550" cy="1473200"/>
        </p:xfrm>
        <a:graphic>
          <a:graphicData uri="http://schemas.openxmlformats.org/presentationml/2006/ole">
            <mc:AlternateContent xmlns:mc="http://schemas.openxmlformats.org/markup-compatibility/2006">
              <mc:Choice xmlns:v="urn:schemas-microsoft-com:vml" Requires="v">
                <p:oleObj spid="_x0000_s6191" name="方程式" r:id="rId3" imgW="1079280" imgH="507960" progId="Equation.3">
                  <p:embed/>
                </p:oleObj>
              </mc:Choice>
              <mc:Fallback>
                <p:oleObj name="方程式" r:id="rId3" imgW="1079280" imgH="507960" progId="Equation.3">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75" y="2689225"/>
                        <a:ext cx="313055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11"/>
          <p:cNvGraphicFramePr>
            <a:graphicFrameLocks noGrp="1" noChangeAspect="1"/>
          </p:cNvGraphicFramePr>
          <p:nvPr>
            <p:ph sz="quarter" idx="3"/>
          </p:nvPr>
        </p:nvGraphicFramePr>
        <p:xfrm>
          <a:off x="4991100" y="4164013"/>
          <a:ext cx="3632200" cy="614362"/>
        </p:xfrm>
        <a:graphic>
          <a:graphicData uri="http://schemas.openxmlformats.org/presentationml/2006/ole">
            <mc:AlternateContent xmlns:mc="http://schemas.openxmlformats.org/markup-compatibility/2006">
              <mc:Choice xmlns:v="urn:schemas-microsoft-com:vml" Requires="v">
                <p:oleObj spid="_x0000_s6192" name="方程式" r:id="rId5" imgW="1726920" imgH="291960" progId="Equation.3">
                  <p:embed/>
                </p:oleObj>
              </mc:Choice>
              <mc:Fallback>
                <p:oleObj name="方程式" r:id="rId5" imgW="1726920" imgH="291960" progId="Equation.3">
                  <p:embed/>
                  <p:pic>
                    <p:nvPicPr>
                      <p:cNvPr id="0" name="Object 1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1100" y="4164013"/>
                        <a:ext cx="3632200"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14"/>
          <p:cNvGraphicFramePr>
            <a:graphicFrameLocks noChangeAspect="1"/>
          </p:cNvGraphicFramePr>
          <p:nvPr/>
        </p:nvGraphicFramePr>
        <p:xfrm>
          <a:off x="5040313" y="4872038"/>
          <a:ext cx="2703512" cy="1081087"/>
        </p:xfrm>
        <a:graphic>
          <a:graphicData uri="http://schemas.openxmlformats.org/presentationml/2006/ole">
            <mc:AlternateContent xmlns:mc="http://schemas.openxmlformats.org/markup-compatibility/2006">
              <mc:Choice xmlns:v="urn:schemas-microsoft-com:vml" Requires="v">
                <p:oleObj spid="_x0000_s6193" name="方程式" r:id="rId7" imgW="1269720" imgH="507960" progId="Equation.3">
                  <p:embed/>
                </p:oleObj>
              </mc:Choice>
              <mc:Fallback>
                <p:oleObj name="方程式" r:id="rId7" imgW="1269720" imgH="50796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313" y="4872038"/>
                        <a:ext cx="2703512"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1139" name="Text Box 3"/>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a:t>
            </a:r>
          </a:p>
        </p:txBody>
      </p:sp>
      <p:grpSp>
        <p:nvGrpSpPr>
          <p:cNvPr id="7172" name="Group 12"/>
          <p:cNvGrpSpPr>
            <a:grpSpLocks/>
          </p:cNvGrpSpPr>
          <p:nvPr/>
        </p:nvGrpSpPr>
        <p:grpSpPr bwMode="auto">
          <a:xfrm>
            <a:off x="417513" y="1681163"/>
            <a:ext cx="7600950" cy="4981575"/>
            <a:chOff x="263" y="1059"/>
            <a:chExt cx="4788" cy="3138"/>
          </a:xfrm>
        </p:grpSpPr>
        <p:graphicFrame>
          <p:nvGraphicFramePr>
            <p:cNvPr id="7170" name="Object 4"/>
            <p:cNvGraphicFramePr>
              <a:graphicFrameLocks noChangeAspect="1"/>
            </p:cNvGraphicFramePr>
            <p:nvPr/>
          </p:nvGraphicFramePr>
          <p:xfrm>
            <a:off x="2948" y="1059"/>
            <a:ext cx="2103" cy="3138"/>
          </p:xfrm>
          <a:graphic>
            <a:graphicData uri="http://schemas.openxmlformats.org/presentationml/2006/ole">
              <mc:AlternateContent xmlns:mc="http://schemas.openxmlformats.org/markup-compatibility/2006">
                <mc:Choice xmlns:v="urn:schemas-microsoft-com:vml" Requires="v">
                  <p:oleObj spid="_x0000_s7185" name="Image" r:id="rId3" imgW="4253968" imgH="6349206" progId="">
                    <p:embed/>
                  </p:oleObj>
                </mc:Choice>
                <mc:Fallback>
                  <p:oleObj name="Image" r:id="rId3" imgW="4253968" imgH="6349206"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 y="1059"/>
                          <a:ext cx="2103" cy="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6"/>
            <p:cNvSpPr txBox="1">
              <a:spLocks noChangeArrowheads="1"/>
            </p:cNvSpPr>
            <p:nvPr/>
          </p:nvSpPr>
          <p:spPr bwMode="auto">
            <a:xfrm>
              <a:off x="263" y="1211"/>
              <a:ext cx="2610" cy="288"/>
            </a:xfrm>
            <a:prstGeom prst="rect">
              <a:avLst/>
            </a:prstGeom>
            <a:noFill/>
            <a:ln w="9525">
              <a:noFill/>
              <a:miter lim="800000"/>
              <a:headEnd/>
              <a:tailEnd/>
            </a:ln>
          </p:spPr>
          <p:txBody>
            <a:bodyPr wrap="none">
              <a:spAutoFit/>
            </a:bodyPr>
            <a:lstStyle/>
            <a:p>
              <a:r>
                <a:rPr lang="en-US" altLang="zh-TW">
                  <a:ea typeface="新細明體" pitchFamily="18" charset="-120"/>
                </a:rPr>
                <a:t>Roberts cross-gradient operators</a:t>
              </a:r>
            </a:p>
          </p:txBody>
        </p:sp>
        <p:sp>
          <p:nvSpPr>
            <p:cNvPr id="7174" name="Text Box 7"/>
            <p:cNvSpPr txBox="1">
              <a:spLocks noChangeArrowheads="1"/>
            </p:cNvSpPr>
            <p:nvPr/>
          </p:nvSpPr>
          <p:spPr bwMode="auto">
            <a:xfrm>
              <a:off x="691" y="2329"/>
              <a:ext cx="1432" cy="288"/>
            </a:xfrm>
            <a:prstGeom prst="rect">
              <a:avLst/>
            </a:prstGeom>
            <a:noFill/>
            <a:ln w="9525">
              <a:noFill/>
              <a:miter lim="800000"/>
              <a:headEnd/>
              <a:tailEnd/>
            </a:ln>
          </p:spPr>
          <p:txBody>
            <a:bodyPr wrap="none">
              <a:spAutoFit/>
            </a:bodyPr>
            <a:lstStyle/>
            <a:p>
              <a:r>
                <a:rPr lang="en-US" altLang="zh-TW">
                  <a:ea typeface="新細明體" pitchFamily="18" charset="-120"/>
                </a:rPr>
                <a:t>Prewitt operators</a:t>
              </a:r>
            </a:p>
          </p:txBody>
        </p:sp>
        <p:sp>
          <p:nvSpPr>
            <p:cNvPr id="7175" name="Text Box 8"/>
            <p:cNvSpPr txBox="1">
              <a:spLocks noChangeArrowheads="1"/>
            </p:cNvSpPr>
            <p:nvPr/>
          </p:nvSpPr>
          <p:spPr bwMode="auto">
            <a:xfrm>
              <a:off x="799" y="3323"/>
              <a:ext cx="1315" cy="288"/>
            </a:xfrm>
            <a:prstGeom prst="rect">
              <a:avLst/>
            </a:prstGeom>
            <a:noFill/>
            <a:ln w="9525">
              <a:noFill/>
              <a:miter lim="800000"/>
              <a:headEnd/>
              <a:tailEnd/>
            </a:ln>
          </p:spPr>
          <p:txBody>
            <a:bodyPr wrap="none">
              <a:spAutoFit/>
            </a:bodyPr>
            <a:lstStyle/>
            <a:p>
              <a:r>
                <a:rPr lang="en-US" altLang="zh-TW">
                  <a:ea typeface="新細明體" pitchFamily="18" charset="-120"/>
                </a:rPr>
                <a:t>Sobel operators</a:t>
              </a:r>
            </a:p>
          </p:txBody>
        </p:sp>
        <p:sp>
          <p:nvSpPr>
            <p:cNvPr id="7176" name="AutoShape 9"/>
            <p:cNvSpPr>
              <a:spLocks noChangeArrowheads="1"/>
            </p:cNvSpPr>
            <p:nvPr/>
          </p:nvSpPr>
          <p:spPr bwMode="auto">
            <a:xfrm>
              <a:off x="2927" y="1313"/>
              <a:ext cx="293" cy="141"/>
            </a:xfrm>
            <a:prstGeom prst="rightArrow">
              <a:avLst>
                <a:gd name="adj1" fmla="val 50000"/>
                <a:gd name="adj2" fmla="val 51950"/>
              </a:avLst>
            </a:prstGeom>
            <a:solidFill>
              <a:schemeClr val="accent1"/>
            </a:solidFill>
            <a:ln w="9525">
              <a:noFill/>
              <a:miter lim="800000"/>
              <a:headEnd/>
              <a:tailEnd/>
            </a:ln>
          </p:spPr>
          <p:txBody>
            <a:bodyPr wrap="none" anchor="ctr"/>
            <a:lstStyle/>
            <a:p>
              <a:endParaRPr lang="en-US"/>
            </a:p>
          </p:txBody>
        </p:sp>
        <p:sp>
          <p:nvSpPr>
            <p:cNvPr id="7177" name="AutoShape 10"/>
            <p:cNvSpPr>
              <a:spLocks noChangeArrowheads="1"/>
            </p:cNvSpPr>
            <p:nvPr/>
          </p:nvSpPr>
          <p:spPr bwMode="auto">
            <a:xfrm>
              <a:off x="2383" y="3413"/>
              <a:ext cx="293" cy="141"/>
            </a:xfrm>
            <a:prstGeom prst="rightArrow">
              <a:avLst>
                <a:gd name="adj1" fmla="val 50000"/>
                <a:gd name="adj2" fmla="val 51950"/>
              </a:avLst>
            </a:prstGeom>
            <a:solidFill>
              <a:schemeClr val="accent1"/>
            </a:solidFill>
            <a:ln w="9525">
              <a:noFill/>
              <a:miter lim="800000"/>
              <a:headEnd/>
              <a:tailEnd/>
            </a:ln>
          </p:spPr>
          <p:txBody>
            <a:bodyPr wrap="none" anchor="ctr"/>
            <a:lstStyle/>
            <a:p>
              <a:endParaRPr lang="en-US"/>
            </a:p>
          </p:txBody>
        </p:sp>
        <p:sp>
          <p:nvSpPr>
            <p:cNvPr id="7178" name="AutoShape 11"/>
            <p:cNvSpPr>
              <a:spLocks noChangeArrowheads="1"/>
            </p:cNvSpPr>
            <p:nvPr/>
          </p:nvSpPr>
          <p:spPr bwMode="auto">
            <a:xfrm>
              <a:off x="2396" y="2407"/>
              <a:ext cx="293" cy="141"/>
            </a:xfrm>
            <a:prstGeom prst="rightArrow">
              <a:avLst>
                <a:gd name="adj1" fmla="val 50000"/>
                <a:gd name="adj2" fmla="val 51950"/>
              </a:avLst>
            </a:prstGeom>
            <a:solidFill>
              <a:schemeClr val="accent1"/>
            </a:solidFill>
            <a:ln w="9525">
              <a:noFill/>
              <a:miter lim="800000"/>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6212" name="Text Box 4"/>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a:t>
            </a:r>
          </a:p>
        </p:txBody>
      </p:sp>
      <p:grpSp>
        <p:nvGrpSpPr>
          <p:cNvPr id="8196" name="Group 10"/>
          <p:cNvGrpSpPr>
            <a:grpSpLocks/>
          </p:cNvGrpSpPr>
          <p:nvPr/>
        </p:nvGrpSpPr>
        <p:grpSpPr bwMode="auto">
          <a:xfrm>
            <a:off x="374650" y="1755775"/>
            <a:ext cx="7818438" cy="4748213"/>
            <a:chOff x="236" y="1106"/>
            <a:chExt cx="4925" cy="2991"/>
          </a:xfrm>
        </p:grpSpPr>
        <p:graphicFrame>
          <p:nvGraphicFramePr>
            <p:cNvPr id="8194" name="Object 9"/>
            <p:cNvGraphicFramePr>
              <a:graphicFrameLocks noChangeAspect="1"/>
            </p:cNvGraphicFramePr>
            <p:nvPr/>
          </p:nvGraphicFramePr>
          <p:xfrm>
            <a:off x="1356" y="1106"/>
            <a:ext cx="3805" cy="2991"/>
          </p:xfrm>
          <a:graphic>
            <a:graphicData uri="http://schemas.openxmlformats.org/presentationml/2006/ole">
              <mc:AlternateContent xmlns:mc="http://schemas.openxmlformats.org/markup-compatibility/2006">
                <mc:Choice xmlns:v="urn:schemas-microsoft-com:vml" Requires="v">
                  <p:oleObj spid="_x0000_s8209" name="Image" r:id="rId3" imgW="6641270" imgH="5219048" progId="">
                    <p:embed/>
                  </p:oleObj>
                </mc:Choice>
                <mc:Fallback>
                  <p:oleObj name="Image" r:id="rId3" imgW="6641270" imgH="5219048"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 y="1106"/>
                          <a:ext cx="3805" cy="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Text Box 5"/>
            <p:cNvSpPr txBox="1">
              <a:spLocks noChangeArrowheads="1"/>
            </p:cNvSpPr>
            <p:nvPr/>
          </p:nvSpPr>
          <p:spPr bwMode="auto">
            <a:xfrm>
              <a:off x="236" y="1478"/>
              <a:ext cx="2011" cy="518"/>
            </a:xfrm>
            <a:prstGeom prst="rect">
              <a:avLst/>
            </a:prstGeom>
            <a:noFill/>
            <a:ln w="9525">
              <a:noFill/>
              <a:miter lim="800000"/>
              <a:headEnd/>
              <a:tailEnd/>
            </a:ln>
          </p:spPr>
          <p:txBody>
            <a:bodyPr wrap="none">
              <a:spAutoFit/>
            </a:bodyPr>
            <a:lstStyle/>
            <a:p>
              <a:r>
                <a:rPr lang="en-US" altLang="zh-TW">
                  <a:ea typeface="新細明體" pitchFamily="18" charset="-120"/>
                </a:rPr>
                <a:t>Prewitt masks for </a:t>
              </a:r>
            </a:p>
            <a:p>
              <a:r>
                <a:rPr lang="en-US" altLang="zh-TW">
                  <a:ea typeface="新細明體" pitchFamily="18" charset="-120"/>
                </a:rPr>
                <a:t>detecting diagonal edges</a:t>
              </a:r>
            </a:p>
          </p:txBody>
        </p:sp>
        <p:sp>
          <p:nvSpPr>
            <p:cNvPr id="8198" name="Text Box 6"/>
            <p:cNvSpPr txBox="1">
              <a:spLocks noChangeArrowheads="1"/>
            </p:cNvSpPr>
            <p:nvPr/>
          </p:nvSpPr>
          <p:spPr bwMode="auto">
            <a:xfrm>
              <a:off x="269" y="2757"/>
              <a:ext cx="2011" cy="518"/>
            </a:xfrm>
            <a:prstGeom prst="rect">
              <a:avLst/>
            </a:prstGeom>
            <a:noFill/>
            <a:ln w="9525">
              <a:noFill/>
              <a:miter lim="800000"/>
              <a:headEnd/>
              <a:tailEnd/>
            </a:ln>
          </p:spPr>
          <p:txBody>
            <a:bodyPr wrap="none">
              <a:spAutoFit/>
            </a:bodyPr>
            <a:lstStyle/>
            <a:p>
              <a:r>
                <a:rPr lang="en-US" altLang="zh-TW">
                  <a:ea typeface="新細明體" pitchFamily="18" charset="-120"/>
                </a:rPr>
                <a:t>Sobel masks for </a:t>
              </a:r>
            </a:p>
            <a:p>
              <a:r>
                <a:rPr lang="en-US" altLang="zh-TW">
                  <a:ea typeface="新細明體" pitchFamily="18" charset="-120"/>
                </a:rPr>
                <a:t>detecting diagonal edges</a:t>
              </a:r>
            </a:p>
          </p:txBody>
        </p:sp>
        <p:sp>
          <p:nvSpPr>
            <p:cNvPr id="8199" name="AutoShape 7"/>
            <p:cNvSpPr>
              <a:spLocks noChangeArrowheads="1"/>
            </p:cNvSpPr>
            <p:nvPr/>
          </p:nvSpPr>
          <p:spPr bwMode="auto">
            <a:xfrm>
              <a:off x="2080" y="2894"/>
              <a:ext cx="293" cy="141"/>
            </a:xfrm>
            <a:prstGeom prst="rightArrow">
              <a:avLst>
                <a:gd name="adj1" fmla="val 50000"/>
                <a:gd name="adj2" fmla="val 51950"/>
              </a:avLst>
            </a:prstGeom>
            <a:solidFill>
              <a:schemeClr val="accent1"/>
            </a:solidFill>
            <a:ln w="9525">
              <a:noFill/>
              <a:miter lim="800000"/>
              <a:headEnd/>
              <a:tailEnd/>
            </a:ln>
          </p:spPr>
          <p:txBody>
            <a:bodyPr wrap="none" anchor="ctr"/>
            <a:lstStyle/>
            <a:p>
              <a:endParaRPr lang="en-US"/>
            </a:p>
          </p:txBody>
        </p:sp>
        <p:sp>
          <p:nvSpPr>
            <p:cNvPr id="8200" name="AutoShape 8"/>
            <p:cNvSpPr>
              <a:spLocks noChangeArrowheads="1"/>
            </p:cNvSpPr>
            <p:nvPr/>
          </p:nvSpPr>
          <p:spPr bwMode="auto">
            <a:xfrm>
              <a:off x="2103" y="1642"/>
              <a:ext cx="293" cy="141"/>
            </a:xfrm>
            <a:prstGeom prst="rightArrow">
              <a:avLst>
                <a:gd name="adj1" fmla="val 50000"/>
                <a:gd name="adj2" fmla="val 51950"/>
              </a:avLst>
            </a:prstGeom>
            <a:solidFill>
              <a:schemeClr val="accent1"/>
            </a:solidFill>
            <a:ln w="9525">
              <a:noFill/>
              <a:miter lim="800000"/>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a:stretch>
            <a:fillRect/>
          </a:stretch>
        </p:blipFill>
        <p:spPr bwMode="auto">
          <a:xfrm>
            <a:off x="617732" y="877666"/>
            <a:ext cx="3248025" cy="2447925"/>
          </a:xfrm>
          <a:prstGeom prst="rect">
            <a:avLst/>
          </a:prstGeom>
          <a:noFill/>
          <a:ln>
            <a:noFill/>
          </a:ln>
        </p:spPr>
      </p:pic>
      <p:pic>
        <p:nvPicPr>
          <p:cNvPr id="80899" name="Picture 3"/>
          <p:cNvPicPr>
            <a:picLocks noChangeAspect="1" noChangeArrowheads="1"/>
          </p:cNvPicPr>
          <p:nvPr/>
        </p:nvPicPr>
        <p:blipFill>
          <a:blip r:embed="rId4"/>
          <a:stretch>
            <a:fillRect/>
          </a:stretch>
        </p:blipFill>
        <p:spPr bwMode="auto">
          <a:xfrm>
            <a:off x="5072197" y="884886"/>
            <a:ext cx="3276600" cy="2447925"/>
          </a:xfrm>
          <a:prstGeom prst="rect">
            <a:avLst/>
          </a:prstGeom>
          <a:noFill/>
          <a:ln>
            <a:noFill/>
          </a:ln>
        </p:spPr>
      </p:pic>
      <p:pic>
        <p:nvPicPr>
          <p:cNvPr id="80900" name="Picture 4"/>
          <p:cNvPicPr>
            <a:picLocks noChangeAspect="1" noChangeArrowheads="1"/>
          </p:cNvPicPr>
          <p:nvPr/>
        </p:nvPicPr>
        <p:blipFill>
          <a:blip r:embed="rId5"/>
          <a:stretch>
            <a:fillRect/>
          </a:stretch>
        </p:blipFill>
        <p:spPr bwMode="auto">
          <a:xfrm>
            <a:off x="573949" y="3886342"/>
            <a:ext cx="3276600" cy="2447925"/>
          </a:xfrm>
          <a:prstGeom prst="rect">
            <a:avLst/>
          </a:prstGeom>
          <a:noFill/>
          <a:ln>
            <a:noFill/>
          </a:ln>
        </p:spPr>
      </p:pic>
      <p:pic>
        <p:nvPicPr>
          <p:cNvPr id="80901" name="Picture 5"/>
          <p:cNvPicPr>
            <a:picLocks noChangeAspect="1" noChangeArrowheads="1"/>
          </p:cNvPicPr>
          <p:nvPr/>
        </p:nvPicPr>
        <p:blipFill>
          <a:blip r:embed="rId6"/>
          <a:stretch>
            <a:fillRect/>
          </a:stretch>
        </p:blipFill>
        <p:spPr bwMode="auto">
          <a:xfrm>
            <a:off x="5027963" y="3846859"/>
            <a:ext cx="3276600" cy="2438400"/>
          </a:xfrm>
          <a:prstGeom prst="rect">
            <a:avLst/>
          </a:prstGeom>
          <a:noFill/>
          <a:ln>
            <a:noFill/>
          </a:ln>
        </p:spPr>
      </p:pic>
      <p:sp>
        <p:nvSpPr>
          <p:cNvPr id="6" name="TextBox 5"/>
          <p:cNvSpPr txBox="1"/>
          <p:nvPr/>
        </p:nvSpPr>
        <p:spPr>
          <a:xfrm>
            <a:off x="221226" y="3362620"/>
            <a:ext cx="3392129" cy="461665"/>
          </a:xfrm>
          <a:prstGeom prst="rect">
            <a:avLst/>
          </a:prstGeom>
          <a:noFill/>
        </p:spPr>
        <p:txBody>
          <a:bodyPr wrap="square" rtlCol="0">
            <a:spAutoFit/>
          </a:bodyPr>
          <a:lstStyle/>
          <a:p>
            <a:r>
              <a:rPr lang="en-US" dirty="0" smtClean="0"/>
              <a:t>Original image -834x114</a:t>
            </a:r>
            <a:endParaRPr lang="en-US" dirty="0"/>
          </a:p>
        </p:txBody>
      </p:sp>
      <p:sp>
        <p:nvSpPr>
          <p:cNvPr id="7" name="TextBox 6"/>
          <p:cNvSpPr txBox="1"/>
          <p:nvPr/>
        </p:nvSpPr>
        <p:spPr>
          <a:xfrm>
            <a:off x="4498259" y="3303627"/>
            <a:ext cx="4645741" cy="461665"/>
          </a:xfrm>
          <a:prstGeom prst="rect">
            <a:avLst/>
          </a:prstGeom>
          <a:noFill/>
        </p:spPr>
        <p:txBody>
          <a:bodyPr wrap="square" rtlCol="0">
            <a:spAutoFit/>
          </a:bodyPr>
          <a:lstStyle/>
          <a:p>
            <a:pPr algn="ctr"/>
            <a:r>
              <a:rPr lang="en-US" dirty="0" err="1" smtClean="0"/>
              <a:t>Sobel</a:t>
            </a:r>
            <a:r>
              <a:rPr lang="en-US" dirty="0" smtClean="0"/>
              <a:t> Gradient –X-direction |</a:t>
            </a:r>
            <a:r>
              <a:rPr lang="en-US" dirty="0" err="1" smtClean="0"/>
              <a:t>Gx</a:t>
            </a:r>
            <a:r>
              <a:rPr lang="en-US" dirty="0" smtClean="0"/>
              <a:t>|</a:t>
            </a:r>
            <a:endParaRPr lang="en-US" dirty="0"/>
          </a:p>
        </p:txBody>
      </p:sp>
      <p:sp>
        <p:nvSpPr>
          <p:cNvPr id="8" name="TextBox 7"/>
          <p:cNvSpPr txBox="1"/>
          <p:nvPr/>
        </p:nvSpPr>
        <p:spPr>
          <a:xfrm>
            <a:off x="0" y="6331968"/>
            <a:ext cx="4645741" cy="461665"/>
          </a:xfrm>
          <a:prstGeom prst="rect">
            <a:avLst/>
          </a:prstGeom>
          <a:noFill/>
        </p:spPr>
        <p:txBody>
          <a:bodyPr wrap="square" rtlCol="0">
            <a:spAutoFit/>
          </a:bodyPr>
          <a:lstStyle/>
          <a:p>
            <a:pPr algn="ctr"/>
            <a:r>
              <a:rPr lang="en-US" dirty="0" smtClean="0"/>
              <a:t>|</a:t>
            </a:r>
            <a:r>
              <a:rPr lang="en-US" dirty="0" err="1" smtClean="0"/>
              <a:t>Sobel</a:t>
            </a:r>
            <a:r>
              <a:rPr lang="en-US" dirty="0" smtClean="0"/>
              <a:t> Gradient –Y-direction |</a:t>
            </a:r>
            <a:r>
              <a:rPr lang="en-US" dirty="0" err="1" smtClean="0"/>
              <a:t>Gy</a:t>
            </a:r>
            <a:r>
              <a:rPr lang="en-US" dirty="0" smtClean="0"/>
              <a:t>|</a:t>
            </a:r>
            <a:endParaRPr lang="en-US" dirty="0"/>
          </a:p>
        </p:txBody>
      </p:sp>
      <p:sp>
        <p:nvSpPr>
          <p:cNvPr id="9" name="TextBox 8"/>
          <p:cNvSpPr txBox="1"/>
          <p:nvPr/>
        </p:nvSpPr>
        <p:spPr>
          <a:xfrm>
            <a:off x="4955458" y="6282807"/>
            <a:ext cx="3229897" cy="461665"/>
          </a:xfrm>
          <a:prstGeom prst="rect">
            <a:avLst/>
          </a:prstGeom>
          <a:noFill/>
        </p:spPr>
        <p:txBody>
          <a:bodyPr wrap="square" rtlCol="0">
            <a:spAutoFit/>
          </a:bodyPr>
          <a:lstStyle/>
          <a:p>
            <a:pPr algn="ctr"/>
            <a:r>
              <a:rPr lang="en-US" dirty="0" smtClean="0"/>
              <a:t>|</a:t>
            </a:r>
            <a:r>
              <a:rPr lang="en-US" dirty="0" err="1" smtClean="0"/>
              <a:t>Gx</a:t>
            </a:r>
            <a:r>
              <a:rPr lang="en-US" dirty="0" smtClean="0"/>
              <a:t>| + |</a:t>
            </a:r>
            <a:r>
              <a:rPr lang="en-US" dirty="0" err="1" smtClean="0"/>
              <a:t>Gy</a:t>
            </a:r>
            <a:r>
              <a:rPr lang="en-US" dirty="0" smtClean="0"/>
              <a:t>|</a:t>
            </a:r>
            <a:endParaRPr lang="en-US" dirty="0"/>
          </a:p>
        </p:txBody>
      </p:sp>
      <p:graphicFrame>
        <p:nvGraphicFramePr>
          <p:cNvPr id="80902" name="Object 4"/>
          <p:cNvGraphicFramePr>
            <a:graphicFrameLocks noChangeAspect="1"/>
          </p:cNvGraphicFramePr>
          <p:nvPr/>
        </p:nvGraphicFramePr>
        <p:xfrm>
          <a:off x="7393960" y="6327820"/>
          <a:ext cx="1497013" cy="444500"/>
        </p:xfrm>
        <a:graphic>
          <a:graphicData uri="http://schemas.openxmlformats.org/presentationml/2006/ole">
            <mc:AlternateContent xmlns:mc="http://schemas.openxmlformats.org/markup-compatibility/2006">
              <mc:Choice xmlns:v="urn:schemas-microsoft-com:vml" Requires="v">
                <p:oleObj spid="_x0000_s80917" name="方程式" r:id="rId7" imgW="939600" imgH="279360" progId="Equation.3">
                  <p:embed/>
                </p:oleObj>
              </mc:Choice>
              <mc:Fallback>
                <p:oleObj name="方程式" r:id="rId7" imgW="939600" imgH="27936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3960" y="6327820"/>
                        <a:ext cx="1497013"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5"/>
          <p:cNvSpPr txBox="1">
            <a:spLocks noChangeArrowheads="1"/>
          </p:cNvSpPr>
          <p:nvPr/>
        </p:nvSpPr>
        <p:spPr bwMode="auto">
          <a:xfrm>
            <a:off x="0" y="0"/>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smtClean="0">
                <a:solidFill>
                  <a:srgbClr val="FF0000"/>
                </a:solidFill>
                <a:latin typeface="Verdana" pitchFamily="34" charset="0"/>
                <a:ea typeface="新細明體" pitchFamily="18" charset="-120"/>
              </a:rPr>
              <a:t>Using </a:t>
            </a:r>
            <a:r>
              <a:rPr lang="en-US" altLang="zh-TW" dirty="0" err="1" smtClean="0">
                <a:solidFill>
                  <a:srgbClr val="FF0000"/>
                </a:solidFill>
                <a:latin typeface="Verdana" pitchFamily="34" charset="0"/>
                <a:ea typeface="新細明體" pitchFamily="18" charset="-120"/>
              </a:rPr>
              <a:t>Sobel</a:t>
            </a:r>
            <a:r>
              <a:rPr lang="en-US" altLang="zh-TW" dirty="0" smtClean="0">
                <a:solidFill>
                  <a:srgbClr val="FF0000"/>
                </a:solidFill>
                <a:latin typeface="Verdana" pitchFamily="34" charset="0"/>
                <a:ea typeface="新細明體" pitchFamily="18" charset="-120"/>
              </a:rPr>
              <a:t> Gradient </a:t>
            </a:r>
            <a:r>
              <a:rPr lang="en-US" altLang="zh-TW" dirty="0">
                <a:solidFill>
                  <a:srgbClr val="FF0000"/>
                </a:solidFill>
                <a:latin typeface="Verdana" pitchFamily="34" charset="0"/>
                <a:ea typeface="新細明體" pitchFamily="18" charset="-120"/>
              </a:rPr>
              <a:t>Operators: Example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2406650" y="1806575"/>
            <a:ext cx="4330700" cy="3243263"/>
          </a:xfrm>
          <a:prstGeom prst="rect">
            <a:avLst/>
          </a:prstGeom>
          <a:noFill/>
          <a:ln w="9525">
            <a:noFill/>
            <a:miter lim="800000"/>
            <a:headEnd/>
            <a:tailEnd/>
          </a:ln>
        </p:spPr>
      </p:pic>
      <p:pic>
        <p:nvPicPr>
          <p:cNvPr id="51203" name="Picture 3"/>
          <p:cNvPicPr>
            <a:picLocks noChangeAspect="1" noChangeArrowheads="1"/>
          </p:cNvPicPr>
          <p:nvPr/>
        </p:nvPicPr>
        <p:blipFill>
          <a:blip r:embed="rId3"/>
          <a:srcRect/>
          <a:stretch>
            <a:fillRect/>
          </a:stretch>
        </p:blipFill>
        <p:spPr bwMode="auto">
          <a:xfrm>
            <a:off x="6810375" y="1830387"/>
            <a:ext cx="1463470" cy="30218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0" y="0"/>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smtClean="0">
                <a:solidFill>
                  <a:srgbClr val="FF0000"/>
                </a:solidFill>
                <a:latin typeface="Verdana" pitchFamily="34" charset="0"/>
                <a:ea typeface="新細明體" pitchFamily="18" charset="-120"/>
              </a:rPr>
              <a:t>Using </a:t>
            </a:r>
            <a:r>
              <a:rPr lang="en-US" altLang="zh-TW" dirty="0" err="1" smtClean="0">
                <a:solidFill>
                  <a:srgbClr val="FF0000"/>
                </a:solidFill>
                <a:latin typeface="Verdana" pitchFamily="34" charset="0"/>
                <a:ea typeface="新細明體" pitchFamily="18" charset="-120"/>
              </a:rPr>
              <a:t>Sobel</a:t>
            </a:r>
            <a:r>
              <a:rPr lang="en-US" altLang="zh-TW" dirty="0" smtClean="0">
                <a:solidFill>
                  <a:srgbClr val="FF0000"/>
                </a:solidFill>
                <a:latin typeface="Verdana" pitchFamily="34" charset="0"/>
                <a:ea typeface="新細明體" pitchFamily="18" charset="-120"/>
              </a:rPr>
              <a:t> Gradient </a:t>
            </a:r>
            <a:r>
              <a:rPr lang="en-US" altLang="zh-TW" dirty="0">
                <a:solidFill>
                  <a:srgbClr val="FF0000"/>
                </a:solidFill>
                <a:latin typeface="Verdana" pitchFamily="34" charset="0"/>
                <a:ea typeface="新細明體" pitchFamily="18" charset="-120"/>
              </a:rPr>
              <a:t>Operators: Example</a:t>
            </a:r>
          </a:p>
        </p:txBody>
      </p:sp>
      <p:pic>
        <p:nvPicPr>
          <p:cNvPr id="41985" name="Picture 1"/>
          <p:cNvPicPr>
            <a:picLocks noChangeAspect="1" noChangeArrowheads="1"/>
          </p:cNvPicPr>
          <p:nvPr/>
        </p:nvPicPr>
        <p:blipFill>
          <a:blip r:embed="rId2"/>
          <a:srcRect/>
          <a:stretch>
            <a:fillRect/>
          </a:stretch>
        </p:blipFill>
        <p:spPr bwMode="auto">
          <a:xfrm>
            <a:off x="0" y="857711"/>
            <a:ext cx="3257550" cy="2428875"/>
          </a:xfrm>
          <a:prstGeom prst="rect">
            <a:avLst/>
          </a:prstGeom>
          <a:noFill/>
          <a:ln w="9525">
            <a:noFill/>
            <a:miter lim="800000"/>
            <a:headEnd/>
            <a:tailEnd/>
          </a:ln>
          <a:effectLst/>
        </p:spPr>
      </p:pic>
      <p:pic>
        <p:nvPicPr>
          <p:cNvPr id="41986" name="Picture 2"/>
          <p:cNvPicPr>
            <a:picLocks noChangeAspect="1" noChangeArrowheads="1"/>
          </p:cNvPicPr>
          <p:nvPr/>
        </p:nvPicPr>
        <p:blipFill>
          <a:blip r:embed="rId3"/>
          <a:srcRect/>
          <a:stretch>
            <a:fillRect/>
          </a:stretch>
        </p:blipFill>
        <p:spPr bwMode="auto">
          <a:xfrm>
            <a:off x="3286739" y="867696"/>
            <a:ext cx="3219450" cy="2438400"/>
          </a:xfrm>
          <a:prstGeom prst="rect">
            <a:avLst/>
          </a:prstGeom>
          <a:noFill/>
          <a:ln w="9525">
            <a:noFill/>
            <a:miter lim="800000"/>
            <a:headEnd/>
            <a:tailEnd/>
          </a:ln>
          <a:effectLst/>
        </p:spPr>
      </p:pic>
      <p:pic>
        <p:nvPicPr>
          <p:cNvPr id="41987" name="Picture 3"/>
          <p:cNvPicPr>
            <a:picLocks noChangeAspect="1" noChangeArrowheads="1"/>
          </p:cNvPicPr>
          <p:nvPr/>
        </p:nvPicPr>
        <p:blipFill>
          <a:blip r:embed="rId4"/>
          <a:srcRect/>
          <a:stretch>
            <a:fillRect/>
          </a:stretch>
        </p:blipFill>
        <p:spPr bwMode="auto">
          <a:xfrm>
            <a:off x="0" y="3576176"/>
            <a:ext cx="3257550" cy="241935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5"/>
          <a:srcRect/>
          <a:stretch>
            <a:fillRect/>
          </a:stretch>
        </p:blipFill>
        <p:spPr bwMode="auto">
          <a:xfrm>
            <a:off x="3317158" y="3522406"/>
            <a:ext cx="3276600" cy="2438400"/>
          </a:xfrm>
          <a:prstGeom prst="rect">
            <a:avLst/>
          </a:prstGeom>
          <a:noFill/>
          <a:ln w="9525">
            <a:noFill/>
            <a:miter lim="800000"/>
            <a:headEnd/>
            <a:tailEnd/>
          </a:ln>
          <a:effectLst/>
        </p:spPr>
      </p:pic>
      <p:sp>
        <p:nvSpPr>
          <p:cNvPr id="9" name="TextBox 8"/>
          <p:cNvSpPr txBox="1"/>
          <p:nvPr/>
        </p:nvSpPr>
        <p:spPr>
          <a:xfrm>
            <a:off x="6769510" y="2005761"/>
            <a:ext cx="1843548" cy="2308324"/>
          </a:xfrm>
          <a:prstGeom prst="rect">
            <a:avLst/>
          </a:prstGeom>
          <a:noFill/>
        </p:spPr>
        <p:txBody>
          <a:bodyPr wrap="square" rtlCol="0">
            <a:spAutoFit/>
          </a:bodyPr>
          <a:lstStyle/>
          <a:p>
            <a:r>
              <a:rPr lang="en-US" dirty="0" smtClean="0"/>
              <a:t>Original image smoothened by 5x5 averaging mask</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2356" name="Text Box 4"/>
          <p:cNvSpPr txBox="1">
            <a:spLocks noChangeArrowheads="1"/>
          </p:cNvSpPr>
          <p:nvPr/>
        </p:nvSpPr>
        <p:spPr bwMode="auto">
          <a:xfrm>
            <a:off x="0" y="13379"/>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smtClean="0">
                <a:solidFill>
                  <a:srgbClr val="FF0000"/>
                </a:solidFill>
                <a:latin typeface="Verdana" pitchFamily="34" charset="0"/>
                <a:ea typeface="新細明體" pitchFamily="18" charset="-120"/>
              </a:rPr>
              <a:t>Diagonal Gradient </a:t>
            </a:r>
            <a:r>
              <a:rPr lang="en-US" altLang="zh-TW" dirty="0">
                <a:solidFill>
                  <a:srgbClr val="FF0000"/>
                </a:solidFill>
                <a:latin typeface="Verdana" pitchFamily="34" charset="0"/>
                <a:ea typeface="新細明體" pitchFamily="18" charset="-120"/>
              </a:rPr>
              <a:t>Operators: Example</a:t>
            </a:r>
          </a:p>
        </p:txBody>
      </p:sp>
      <p:graphicFrame>
        <p:nvGraphicFramePr>
          <p:cNvPr id="10242" name="Object 5"/>
          <p:cNvGraphicFramePr>
            <a:graphicFrameLocks noChangeAspect="1"/>
          </p:cNvGraphicFramePr>
          <p:nvPr/>
        </p:nvGraphicFramePr>
        <p:xfrm>
          <a:off x="1039813" y="4370388"/>
          <a:ext cx="2057400" cy="2044700"/>
        </p:xfrm>
        <a:graphic>
          <a:graphicData uri="http://schemas.openxmlformats.org/presentationml/2006/ole">
            <mc:AlternateContent xmlns:mc="http://schemas.openxmlformats.org/markup-compatibility/2006">
              <mc:Choice xmlns:v="urn:schemas-microsoft-com:vml" Requires="v">
                <p:oleObj spid="_x0000_s10272" name="Image" r:id="rId3" imgW="2057143" imgH="2044444" progId="">
                  <p:embed/>
                </p:oleObj>
              </mc:Choice>
              <mc:Fallback>
                <p:oleObj name="Image" r:id="rId3" imgW="2057143" imgH="204444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4370388"/>
                        <a:ext cx="20574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6"/>
          <p:cNvGraphicFramePr>
            <a:graphicFrameLocks noChangeAspect="1"/>
          </p:cNvGraphicFramePr>
          <p:nvPr/>
        </p:nvGraphicFramePr>
        <p:xfrm>
          <a:off x="4672013" y="4371975"/>
          <a:ext cx="2019300" cy="2044700"/>
        </p:xfrm>
        <a:graphic>
          <a:graphicData uri="http://schemas.openxmlformats.org/presentationml/2006/ole">
            <mc:AlternateContent xmlns:mc="http://schemas.openxmlformats.org/markup-compatibility/2006">
              <mc:Choice xmlns:v="urn:schemas-microsoft-com:vml" Requires="v">
                <p:oleObj spid="_x0000_s10273" name="Image" r:id="rId5" imgW="2019048" imgH="2044444" progId="">
                  <p:embed/>
                </p:oleObj>
              </mc:Choice>
              <mc:Fallback>
                <p:oleObj name="Image" r:id="rId5" imgW="2019048" imgH="2044444"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013" y="4371975"/>
                        <a:ext cx="20193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4"/>
          <p:cNvPicPr>
            <a:picLocks noChangeAspect="1" noChangeArrowheads="1"/>
          </p:cNvPicPr>
          <p:nvPr/>
        </p:nvPicPr>
        <p:blipFill>
          <a:blip r:embed="rId7"/>
          <a:srcRect/>
          <a:stretch>
            <a:fillRect/>
          </a:stretch>
        </p:blipFill>
        <p:spPr bwMode="auto">
          <a:xfrm>
            <a:off x="563973" y="1526612"/>
            <a:ext cx="3267075" cy="2447925"/>
          </a:xfrm>
          <a:prstGeom prst="rect">
            <a:avLst/>
          </a:prstGeom>
          <a:noFill/>
          <a:ln w="9525">
            <a:noFill/>
            <a:miter lim="800000"/>
            <a:headEnd/>
            <a:tailEnd/>
          </a:ln>
          <a:effectLst/>
        </p:spPr>
      </p:pic>
      <p:pic>
        <p:nvPicPr>
          <p:cNvPr id="10245" name="Picture 5"/>
          <p:cNvPicPr>
            <a:picLocks noChangeAspect="1" noChangeArrowheads="1"/>
          </p:cNvPicPr>
          <p:nvPr/>
        </p:nvPicPr>
        <p:blipFill>
          <a:blip r:embed="rId8"/>
          <a:srcRect/>
          <a:stretch>
            <a:fillRect/>
          </a:stretch>
        </p:blipFill>
        <p:spPr bwMode="auto">
          <a:xfrm>
            <a:off x="4029382" y="1541361"/>
            <a:ext cx="3238500" cy="2447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srcRect/>
          <a:stretch>
            <a:fillRect/>
          </a:stretch>
        </p:blipFill>
        <p:spPr bwMode="auto">
          <a:xfrm>
            <a:off x="781665" y="914403"/>
            <a:ext cx="7905135" cy="4984954"/>
          </a:xfrm>
          <a:prstGeom prst="rect">
            <a:avLst/>
          </a:prstGeom>
          <a:noFill/>
          <a:ln w="9525">
            <a:noFill/>
            <a:miter lim="800000"/>
            <a:headEnd/>
            <a:tailEnd/>
          </a:ln>
        </p:spPr>
      </p:pic>
      <p:sp>
        <p:nvSpPr>
          <p:cNvPr id="5" name="Text Box 2"/>
          <p:cNvSpPr txBox="1">
            <a:spLocks noChangeArrowheads="1"/>
          </p:cNvSpPr>
          <p:nvPr/>
        </p:nvSpPr>
        <p:spPr bwMode="auto">
          <a:xfrm>
            <a:off x="2858626" y="0"/>
            <a:ext cx="3441968"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Chapter 10</a:t>
            </a:r>
          </a:p>
          <a:p>
            <a:pPr algn="ctr">
              <a:defRPr/>
            </a:pPr>
            <a:r>
              <a:rPr lang="en-US" altLang="zh-TW" dirty="0">
                <a:latin typeface="Verdana" pitchFamily="34" charset="0"/>
                <a:ea typeface="新細明體" pitchFamily="18" charset="-120"/>
              </a:rPr>
              <a:t>Image Segmentation</a:t>
            </a:r>
            <a:endParaRPr lang="en-US" altLang="zh-TW" dirty="0">
              <a:ea typeface="新細明體" pitchFamily="18" charset="-120"/>
            </a:endParaRPr>
          </a:p>
        </p:txBody>
      </p:sp>
      <p:sp>
        <p:nvSpPr>
          <p:cNvPr id="6" name="Rectangle 5"/>
          <p:cNvSpPr/>
          <p:nvPr/>
        </p:nvSpPr>
        <p:spPr>
          <a:xfrm>
            <a:off x="206472" y="5903893"/>
            <a:ext cx="8790039" cy="954107"/>
          </a:xfrm>
          <a:prstGeom prst="rect">
            <a:avLst/>
          </a:prstGeom>
        </p:spPr>
        <p:txBody>
          <a:bodyPr wrap="square">
            <a:spAutoFit/>
          </a:bodyPr>
          <a:lstStyle/>
          <a:p>
            <a:pPr algn="just"/>
            <a:r>
              <a:rPr lang="en-US" sz="1400" dirty="0" smtClean="0">
                <a:solidFill>
                  <a:srgbClr val="0070C0"/>
                </a:solidFill>
              </a:rPr>
              <a:t>(a) Image containing a region of constant intensity. (b) Image showing the boundary of the inner region, obtained from intensity discontinuities. (c) Result of segmenting the image into two regions. (d) Image containing a textured region.(e) Result of edge computations. Note the large number of small edges that are connected to the original boundary, making it difficult to find a unique boundary using only edge information. (f) Result of segmentation based on region properties.</a:t>
            </a:r>
            <a:endParaRPr lang="en-US" sz="1400" dirty="0">
              <a:solidFill>
                <a:srgbClr val="0070C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2356" name="Text Box 4"/>
          <p:cNvSpPr txBox="1">
            <a:spLocks noChangeArrowheads="1"/>
          </p:cNvSpPr>
          <p:nvPr/>
        </p:nvSpPr>
        <p:spPr bwMode="auto">
          <a:xfrm>
            <a:off x="0" y="13379"/>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smtClean="0">
                <a:solidFill>
                  <a:srgbClr val="FF0000"/>
                </a:solidFill>
                <a:latin typeface="Verdana" pitchFamily="34" charset="0"/>
                <a:ea typeface="新細明體" pitchFamily="18" charset="-120"/>
              </a:rPr>
              <a:t>Combining</a:t>
            </a:r>
            <a:r>
              <a:rPr lang="en-US" b="1" dirty="0" smtClean="0"/>
              <a:t> </a:t>
            </a:r>
            <a:r>
              <a:rPr lang="en-US" altLang="zh-TW" dirty="0" smtClean="0">
                <a:solidFill>
                  <a:srgbClr val="FF0000"/>
                </a:solidFill>
                <a:latin typeface="Verdana" pitchFamily="34" charset="0"/>
                <a:ea typeface="新細明體" pitchFamily="18" charset="-120"/>
              </a:rPr>
              <a:t>the</a:t>
            </a:r>
            <a:r>
              <a:rPr lang="en-US" b="1" dirty="0" smtClean="0"/>
              <a:t> </a:t>
            </a:r>
            <a:r>
              <a:rPr lang="en-US" altLang="zh-TW" dirty="0" smtClean="0">
                <a:solidFill>
                  <a:srgbClr val="FF0000"/>
                </a:solidFill>
                <a:latin typeface="Verdana" pitchFamily="34" charset="0"/>
                <a:ea typeface="新細明體" pitchFamily="18" charset="-120"/>
              </a:rPr>
              <a:t>gradient</a:t>
            </a:r>
            <a:r>
              <a:rPr lang="en-US" b="1" dirty="0" smtClean="0"/>
              <a:t> </a:t>
            </a:r>
            <a:r>
              <a:rPr lang="en-US" altLang="zh-TW" dirty="0" smtClean="0">
                <a:solidFill>
                  <a:srgbClr val="FF0000"/>
                </a:solidFill>
                <a:latin typeface="Verdana" pitchFamily="34" charset="0"/>
                <a:ea typeface="新細明體" pitchFamily="18" charset="-120"/>
              </a:rPr>
              <a:t>with</a:t>
            </a:r>
            <a:r>
              <a:rPr lang="en-US" b="1" dirty="0" smtClean="0"/>
              <a:t> </a:t>
            </a:r>
            <a:r>
              <a:rPr lang="en-US" altLang="zh-TW" dirty="0" err="1" smtClean="0">
                <a:solidFill>
                  <a:srgbClr val="FF0000"/>
                </a:solidFill>
                <a:latin typeface="Verdana" pitchFamily="34" charset="0"/>
                <a:ea typeface="新細明體" pitchFamily="18" charset="-120"/>
              </a:rPr>
              <a:t>thresholding</a:t>
            </a:r>
            <a:r>
              <a:rPr lang="en-US" altLang="zh-TW" dirty="0" smtClean="0">
                <a:solidFill>
                  <a:srgbClr val="FF0000"/>
                </a:solidFill>
                <a:latin typeface="Verdana" pitchFamily="34" charset="0"/>
                <a:ea typeface="新細明體" pitchFamily="18" charset="-120"/>
              </a:rPr>
              <a:t> (33%)</a:t>
            </a:r>
            <a:endParaRPr lang="en-US" altLang="zh-TW" dirty="0">
              <a:solidFill>
                <a:srgbClr val="FF0000"/>
              </a:solidFill>
              <a:latin typeface="Verdana" pitchFamily="34" charset="0"/>
              <a:ea typeface="新細明體" pitchFamily="18" charset="-120"/>
            </a:endParaRPr>
          </a:p>
        </p:txBody>
      </p:sp>
      <p:graphicFrame>
        <p:nvGraphicFramePr>
          <p:cNvPr id="10242" name="Object 5"/>
          <p:cNvGraphicFramePr>
            <a:graphicFrameLocks noChangeAspect="1"/>
          </p:cNvGraphicFramePr>
          <p:nvPr/>
        </p:nvGraphicFramePr>
        <p:xfrm>
          <a:off x="1320032" y="4532617"/>
          <a:ext cx="2057400" cy="2044700"/>
        </p:xfrm>
        <a:graphic>
          <a:graphicData uri="http://schemas.openxmlformats.org/presentationml/2006/ole">
            <mc:AlternateContent xmlns:mc="http://schemas.openxmlformats.org/markup-compatibility/2006">
              <mc:Choice xmlns:v="urn:schemas-microsoft-com:vml" Requires="v">
                <p:oleObj spid="_x0000_s81952" name="Image" r:id="rId3" imgW="2057143" imgH="2044444" progId="">
                  <p:embed/>
                </p:oleObj>
              </mc:Choice>
              <mc:Fallback>
                <p:oleObj name="Image" r:id="rId3" imgW="2057143" imgH="204444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032" y="4532617"/>
                        <a:ext cx="20574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6"/>
          <p:cNvGraphicFramePr>
            <a:graphicFrameLocks noChangeAspect="1"/>
          </p:cNvGraphicFramePr>
          <p:nvPr/>
        </p:nvGraphicFramePr>
        <p:xfrm>
          <a:off x="5276697" y="4563704"/>
          <a:ext cx="2019300" cy="2044700"/>
        </p:xfrm>
        <a:graphic>
          <a:graphicData uri="http://schemas.openxmlformats.org/presentationml/2006/ole">
            <mc:AlternateContent xmlns:mc="http://schemas.openxmlformats.org/markup-compatibility/2006">
              <mc:Choice xmlns:v="urn:schemas-microsoft-com:vml" Requires="v">
                <p:oleObj spid="_x0000_s81953" name="Image" r:id="rId5" imgW="2019048" imgH="2044444" progId="">
                  <p:embed/>
                </p:oleObj>
              </mc:Choice>
              <mc:Fallback>
                <p:oleObj name="Image" r:id="rId5" imgW="2019048" imgH="2044444"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697" y="4563704"/>
                        <a:ext cx="20193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24" name="Picture 4"/>
          <p:cNvPicPr>
            <a:picLocks noChangeAspect="1" noChangeArrowheads="1"/>
          </p:cNvPicPr>
          <p:nvPr/>
        </p:nvPicPr>
        <p:blipFill>
          <a:blip r:embed="rId7"/>
          <a:srcRect/>
          <a:stretch>
            <a:fillRect/>
          </a:stretch>
        </p:blipFill>
        <p:spPr bwMode="auto">
          <a:xfrm>
            <a:off x="294660" y="1633539"/>
            <a:ext cx="3649696" cy="2746732"/>
          </a:xfrm>
          <a:prstGeom prst="rect">
            <a:avLst/>
          </a:prstGeom>
          <a:noFill/>
          <a:ln w="9525">
            <a:noFill/>
            <a:miter lim="800000"/>
            <a:headEnd/>
            <a:tailEnd/>
          </a:ln>
          <a:effectLst/>
        </p:spPr>
      </p:pic>
      <p:pic>
        <p:nvPicPr>
          <p:cNvPr id="81925" name="Picture 5"/>
          <p:cNvPicPr>
            <a:picLocks noChangeAspect="1" noChangeArrowheads="1"/>
          </p:cNvPicPr>
          <p:nvPr/>
        </p:nvPicPr>
        <p:blipFill>
          <a:blip r:embed="rId8"/>
          <a:srcRect/>
          <a:stretch>
            <a:fillRect/>
          </a:stretch>
        </p:blipFill>
        <p:spPr bwMode="auto">
          <a:xfrm>
            <a:off x="4418985" y="1594973"/>
            <a:ext cx="3781118" cy="28508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mtClean="0"/>
              <a:t> </a:t>
            </a:r>
            <a:endParaRPr lang="en-US" smtClean="0"/>
          </a:p>
        </p:txBody>
      </p:sp>
      <p:sp>
        <p:nvSpPr>
          <p:cNvPr id="48131"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z="2400" smtClean="0"/>
              <a:t>IPT’s function edge provides several derivative estimators. For some of these estimators, it is possible to stecify whether thye edge detector is sensitive to horizontal or vertical edges or to both. The general sytax for this function is</a:t>
            </a:r>
          </a:p>
          <a:p>
            <a:endParaRPr lang="tr-TR" sz="2400" smtClean="0"/>
          </a:p>
          <a:p>
            <a:r>
              <a:rPr lang="tr-TR" sz="2400" smtClean="0"/>
              <a:t>[g, t]= edge (f,  ‘method’ , parameters)</a:t>
            </a:r>
          </a:p>
          <a:p>
            <a:pPr>
              <a:buFontTx/>
              <a:buNone/>
            </a:pPr>
            <a:r>
              <a:rPr lang="tr-TR" sz="2400" smtClean="0"/>
              <a:t>Where f is the input image, method is one of the approaches listed in Table and parameters are additional parameters explained later.</a:t>
            </a:r>
          </a:p>
          <a:p>
            <a:endParaRPr lang="en-US" sz="24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mtClean="0"/>
              <a:t> </a:t>
            </a:r>
            <a:endParaRPr lang="en-US" smtClean="0"/>
          </a:p>
        </p:txBody>
      </p:sp>
      <p:sp>
        <p:nvSpPr>
          <p:cNvPr id="49155"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z="2800" smtClean="0"/>
              <a:t>The general calling syntax for the </a:t>
            </a:r>
            <a:r>
              <a:rPr lang="tr-TR" sz="2800" b="1" smtClean="0"/>
              <a:t>Sobel detector</a:t>
            </a:r>
            <a:r>
              <a:rPr lang="tr-TR" sz="2800" smtClean="0"/>
              <a:t> is  </a:t>
            </a:r>
          </a:p>
          <a:p>
            <a:endParaRPr lang="tr-TR" sz="2800" smtClean="0"/>
          </a:p>
          <a:p>
            <a:pPr>
              <a:buFontTx/>
              <a:buNone/>
            </a:pPr>
            <a:r>
              <a:rPr lang="tr-TR" sz="2800" smtClean="0"/>
              <a:t>		[g, t] = edge (f, ‘sobel’ , T , dir)</a:t>
            </a:r>
          </a:p>
          <a:p>
            <a:pPr>
              <a:buFontTx/>
              <a:buNone/>
            </a:pPr>
            <a:r>
              <a:rPr lang="tr-TR" sz="2800" smtClean="0"/>
              <a:t>where T is a specified threshold, and dir specifies the preferred direction of the edges detected: ‘horizontal’, ‘vertical’ , or ‘both’ ( the default). </a:t>
            </a:r>
          </a:p>
          <a:p>
            <a:pPr>
              <a:buFontTx/>
              <a:buNone/>
            </a:pPr>
            <a:r>
              <a:rPr lang="tr-TR" sz="2800" smtClean="0"/>
              <a:t>As noted earlier, g is a logical image containing 1s at locations where edges were detecfted and 0s elsewhere.</a:t>
            </a:r>
          </a:p>
          <a:p>
            <a:pPr>
              <a:buFontTx/>
              <a:buNone/>
            </a:pPr>
            <a:endParaRPr lang="tr-TR" sz="2800" smtClean="0"/>
          </a:p>
          <a:p>
            <a:pPr>
              <a:buFontTx/>
              <a:buNone/>
            </a:pPr>
            <a:endParaRPr lang="en-US" sz="28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mtClean="0"/>
              <a:t> </a:t>
            </a:r>
            <a:endParaRPr lang="en-US" smtClean="0"/>
          </a:p>
        </p:txBody>
      </p:sp>
      <p:sp>
        <p:nvSpPr>
          <p:cNvPr id="50179"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z="2400" smtClean="0"/>
              <a:t>The Prewitt edge detector uses the masks in Fig.10.14 to approximate digitally the first derivatives Gx and Gy. It’s general calling synax is</a:t>
            </a:r>
          </a:p>
          <a:p>
            <a:endParaRPr lang="tr-TR" sz="2400" smtClean="0"/>
          </a:p>
          <a:p>
            <a:pPr>
              <a:buFontTx/>
              <a:buNone/>
            </a:pPr>
            <a:r>
              <a:rPr lang="tr-TR" sz="2400" smtClean="0"/>
              <a:t>			[g,t]=edge(f,’prewitt’, T, dir)</a:t>
            </a:r>
          </a:p>
          <a:p>
            <a:pPr>
              <a:buFontTx/>
              <a:buNone/>
            </a:pPr>
            <a:endParaRPr lang="tr-TR" sz="2400" smtClean="0"/>
          </a:p>
          <a:p>
            <a:pPr>
              <a:buFontTx/>
              <a:buNone/>
            </a:pPr>
            <a:r>
              <a:rPr lang="tr-TR" sz="2400" smtClean="0"/>
              <a:t>     the parameters of this function are identical to the Sobel parameters. </a:t>
            </a:r>
            <a:endParaRPr lang="en-US" sz="2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0" y="13379"/>
            <a:ext cx="9144000" cy="461665"/>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smtClean="0">
                <a:solidFill>
                  <a:srgbClr val="FF0000"/>
                </a:solidFill>
                <a:latin typeface="Verdana" pitchFamily="34" charset="0"/>
                <a:ea typeface="新細明體" pitchFamily="18" charset="-120"/>
              </a:rPr>
              <a:t>Canny Edge Detection</a:t>
            </a:r>
            <a:endParaRPr lang="en-US" altLang="zh-TW" dirty="0">
              <a:solidFill>
                <a:srgbClr val="FF0000"/>
              </a:solidFill>
              <a:latin typeface="Verdana" pitchFamily="34" charset="0"/>
              <a:ea typeface="新細明體" pitchFamily="18" charset="-120"/>
            </a:endParaRPr>
          </a:p>
        </p:txBody>
      </p:sp>
      <p:sp>
        <p:nvSpPr>
          <p:cNvPr id="5" name="Rectangle 4"/>
          <p:cNvSpPr/>
          <p:nvPr/>
        </p:nvSpPr>
        <p:spPr>
          <a:xfrm>
            <a:off x="103236" y="510348"/>
            <a:ext cx="8908026" cy="4524315"/>
          </a:xfrm>
          <a:prstGeom prst="rect">
            <a:avLst/>
          </a:prstGeom>
        </p:spPr>
        <p:txBody>
          <a:bodyPr wrap="square">
            <a:spAutoFit/>
          </a:bodyPr>
          <a:lstStyle/>
          <a:p>
            <a:pPr marL="342900" indent="-342900">
              <a:buFont typeface="Wingdings" pitchFamily="2" charset="2"/>
              <a:buChar char="Ø"/>
            </a:pPr>
            <a:r>
              <a:rPr lang="en-US" sz="1800" dirty="0" smtClean="0"/>
              <a:t>The algorithm is more complex,</a:t>
            </a:r>
          </a:p>
          <a:p>
            <a:pPr marL="342900" indent="-342900">
              <a:buFont typeface="Wingdings" pitchFamily="2" charset="2"/>
              <a:buChar char="Ø"/>
            </a:pPr>
            <a:r>
              <a:rPr lang="en-US" sz="1800" dirty="0" smtClean="0"/>
              <a:t>The performance of the Canny edge detector (Canny [1986]) is superior in general to the edge detectors discussed earlier. </a:t>
            </a:r>
          </a:p>
          <a:p>
            <a:pPr marL="342900" indent="-342900">
              <a:buFont typeface="Wingdings" pitchFamily="2" charset="2"/>
              <a:buChar char="Ø"/>
            </a:pPr>
            <a:r>
              <a:rPr lang="en-US" sz="1800" dirty="0" err="1" smtClean="0"/>
              <a:t>Canny’s</a:t>
            </a:r>
            <a:r>
              <a:rPr lang="en-US" sz="1800" dirty="0" smtClean="0"/>
              <a:t> approach is based on three basic objectives:</a:t>
            </a:r>
          </a:p>
          <a:p>
            <a:pPr marL="342900" indent="-342900"/>
            <a:endParaRPr lang="en-US" sz="1800" dirty="0" smtClean="0"/>
          </a:p>
          <a:p>
            <a:pPr marL="800100" lvl="1" indent="-342900" algn="just">
              <a:buAutoNum type="arabicPeriod"/>
            </a:pPr>
            <a:r>
              <a:rPr lang="en-US" sz="1800" b="1" i="1" dirty="0" smtClean="0"/>
              <a:t>Low error rate. All edges should be found, and there should be no spurious </a:t>
            </a:r>
            <a:r>
              <a:rPr lang="en-US" sz="1800" dirty="0" smtClean="0"/>
              <a:t>responses. That is, the edges detected must be as close as possible to the true edges.</a:t>
            </a:r>
          </a:p>
          <a:p>
            <a:pPr marL="800100" lvl="1" indent="-342900" algn="just">
              <a:buAutoNum type="arabicPeriod"/>
            </a:pPr>
            <a:endParaRPr lang="en-US" sz="1800" b="1" i="1" dirty="0" smtClean="0"/>
          </a:p>
          <a:p>
            <a:pPr marL="800100" lvl="1" indent="-342900" algn="just">
              <a:buAutoNum type="arabicPeriod"/>
            </a:pPr>
            <a:r>
              <a:rPr lang="en-US" sz="1800" b="1" i="1" dirty="0" smtClean="0"/>
              <a:t>Edge points should be well localized. The edges located must be as close as </a:t>
            </a:r>
            <a:r>
              <a:rPr lang="en-US" sz="1800" dirty="0" smtClean="0"/>
              <a:t>possible to the true edges. That is, the distance between a point marked as an edge by the detector and the center of the true edge should be minimum.</a:t>
            </a:r>
          </a:p>
          <a:p>
            <a:pPr marL="800100" lvl="1" indent="-342900" algn="just">
              <a:buAutoNum type="arabicPeriod"/>
            </a:pPr>
            <a:endParaRPr lang="en-US" sz="1800" b="1" i="1" dirty="0" smtClean="0"/>
          </a:p>
          <a:p>
            <a:pPr marL="800100" lvl="1" indent="-342900" algn="just">
              <a:buAutoNum type="arabicPeriod"/>
            </a:pPr>
            <a:r>
              <a:rPr lang="en-US" sz="1800" b="1" i="1" dirty="0" smtClean="0"/>
              <a:t>Single edge point response. The detector should return only one point for </a:t>
            </a:r>
            <a:r>
              <a:rPr lang="en-US" sz="1800" dirty="0" smtClean="0"/>
              <a:t>each true edge point. That is, the number of local maxima around the true edge should be minimum. This means that the detector should not identify multiple edge pixels where only a single edge point exists.</a:t>
            </a:r>
            <a:endParaRPr lang="en-US" sz="1800" dirty="0"/>
          </a:p>
        </p:txBody>
      </p:sp>
      <p:sp>
        <p:nvSpPr>
          <p:cNvPr id="6" name="Rectangle 5"/>
          <p:cNvSpPr/>
          <p:nvPr/>
        </p:nvSpPr>
        <p:spPr>
          <a:xfrm>
            <a:off x="368710" y="5068657"/>
            <a:ext cx="8450826" cy="1323439"/>
          </a:xfrm>
          <a:prstGeom prst="rect">
            <a:avLst/>
          </a:prstGeom>
        </p:spPr>
        <p:txBody>
          <a:bodyPr wrap="square">
            <a:spAutoFit/>
          </a:bodyPr>
          <a:lstStyle/>
          <a:p>
            <a:pPr algn="just"/>
            <a:r>
              <a:rPr lang="en-US" sz="2000" b="1" i="1" dirty="0" smtClean="0">
                <a:solidFill>
                  <a:srgbClr val="002060"/>
                </a:solidFill>
              </a:rPr>
              <a:t>The essence of </a:t>
            </a:r>
            <a:r>
              <a:rPr lang="en-US" sz="2000" b="1" i="1" dirty="0" err="1" smtClean="0">
                <a:solidFill>
                  <a:srgbClr val="002060"/>
                </a:solidFill>
              </a:rPr>
              <a:t>Canny’s</a:t>
            </a:r>
            <a:r>
              <a:rPr lang="en-US" sz="2000" b="1" i="1" dirty="0" smtClean="0">
                <a:solidFill>
                  <a:srgbClr val="002060"/>
                </a:solidFill>
              </a:rPr>
              <a:t> work was in expressing the preceding three criteria mathematically and then attempting to find optimal solutions to these formulations.</a:t>
            </a:r>
          </a:p>
          <a:p>
            <a:pPr algn="just"/>
            <a:r>
              <a:rPr lang="en-US" sz="2000" b="1" i="1" dirty="0" smtClean="0">
                <a:solidFill>
                  <a:srgbClr val="FF0000"/>
                </a:solidFill>
              </a:rPr>
              <a:t>In general, it is difficult (or impossible) to find a closed-form solution</a:t>
            </a:r>
            <a:endParaRPr lang="en-US" sz="2000" b="1" i="1" dirty="0">
              <a:solidFill>
                <a:srgbClr val="FF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4"/>
            <a:ext cx="9144000" cy="595517"/>
          </a:xfrm>
          <a:solidFill>
            <a:srgbClr val="FFC000"/>
          </a:solidFill>
        </p:spPr>
        <p:txBody>
          <a:bodyPr/>
          <a:lstStyle/>
          <a:p>
            <a:r>
              <a:rPr lang="en-US" sz="2800" dirty="0" smtClean="0">
                <a:solidFill>
                  <a:srgbClr val="FF0000"/>
                </a:solidFill>
              </a:rPr>
              <a:t>STEP1 :Smooth the input image with a Gaussian filter.</a:t>
            </a:r>
            <a:endParaRPr lang="en-US" sz="2800" dirty="0">
              <a:solidFill>
                <a:srgbClr val="FF0000"/>
              </a:solidFill>
            </a:endParaRPr>
          </a:p>
        </p:txBody>
      </p:sp>
      <p:sp>
        <p:nvSpPr>
          <p:cNvPr id="3" name="Content Placeholder 2"/>
          <p:cNvSpPr>
            <a:spLocks noGrp="1"/>
          </p:cNvSpPr>
          <p:nvPr>
            <p:ph idx="1"/>
          </p:nvPr>
        </p:nvSpPr>
        <p:spPr>
          <a:xfrm>
            <a:off x="457200" y="1061884"/>
            <a:ext cx="8229600" cy="5064279"/>
          </a:xfrm>
        </p:spPr>
        <p:txBody>
          <a:bodyPr/>
          <a:lstStyle/>
          <a:p>
            <a:pPr marL="457200" indent="-457200">
              <a:buFont typeface="+mj-lt"/>
              <a:buAutoNum type="arabicPeriod"/>
            </a:pPr>
            <a:r>
              <a:rPr lang="en-US" sz="2000" dirty="0" smtClean="0"/>
              <a:t>Using numerical optimization with 1-D step edges corrupted by additive white Gaussian noise </a:t>
            </a:r>
          </a:p>
          <a:p>
            <a:pPr marL="457200" indent="-457200" algn="just">
              <a:buFont typeface="+mj-lt"/>
              <a:buAutoNum type="arabicPeriod"/>
            </a:pPr>
            <a:r>
              <a:rPr lang="en-US" sz="2000" i="1" dirty="0" smtClean="0"/>
              <a:t>White noise is </a:t>
            </a:r>
            <a:r>
              <a:rPr lang="en-US" sz="2000" dirty="0" smtClean="0"/>
              <a:t>noise having a frequency spectrum that is  Continuous and uniform over a specified frequency band.</a:t>
            </a:r>
          </a:p>
          <a:p>
            <a:pPr marL="457200" indent="-457200" algn="just">
              <a:buFont typeface="+mj-lt"/>
              <a:buAutoNum type="arabicPeriod"/>
            </a:pPr>
            <a:r>
              <a:rPr lang="en-US" sz="2000" dirty="0" smtClean="0"/>
              <a:t>White Gaussian noise is noise in which the distribution of amplitude values is Gaussian. </a:t>
            </a:r>
          </a:p>
          <a:p>
            <a:pPr marL="457200" indent="-457200" algn="just">
              <a:buFont typeface="+mj-lt"/>
              <a:buAutoNum type="arabicPeriod"/>
            </a:pPr>
            <a:r>
              <a:rPr lang="en-US" sz="2000" dirty="0" smtClean="0"/>
              <a:t>Gaussian white noise is a good approximation of many real-world situations and generates mathematically tractable models. </a:t>
            </a:r>
          </a:p>
          <a:p>
            <a:pPr marL="457200" indent="-457200" algn="just">
              <a:buFont typeface="+mj-lt"/>
              <a:buAutoNum type="arabicPeriod"/>
            </a:pPr>
            <a:r>
              <a:rPr lang="en-US" sz="2000" dirty="0" smtClean="0"/>
              <a:t>It has the useful property that its values are statistically independent</a:t>
            </a:r>
          </a:p>
          <a:p>
            <a:pPr marL="457200" indent="-457200">
              <a:buFont typeface="+mj-lt"/>
              <a:buAutoNum type="arabicPeriod"/>
            </a:pPr>
            <a:r>
              <a:rPr lang="en-US" sz="2000" dirty="0" smtClean="0"/>
              <a:t>A good approximation† to the optimal step edge detector is the first derivative of Gaussian</a:t>
            </a:r>
          </a:p>
          <a:p>
            <a:endParaRPr lang="en-US" sz="2000" dirty="0"/>
          </a:p>
        </p:txBody>
      </p:sp>
      <p:pic>
        <p:nvPicPr>
          <p:cNvPr id="114692" name="Picture 4"/>
          <p:cNvPicPr>
            <a:picLocks noChangeAspect="1" noChangeArrowheads="1"/>
          </p:cNvPicPr>
          <p:nvPr/>
        </p:nvPicPr>
        <p:blipFill>
          <a:blip r:embed="rId2">
            <a:duotone>
              <a:prstClr val="black"/>
              <a:schemeClr val="tx2">
                <a:tint val="45000"/>
                <a:satMod val="400000"/>
              </a:schemeClr>
            </a:duotone>
            <a:lum contrast="63000"/>
          </a:blip>
          <a:srcRect/>
          <a:stretch>
            <a:fillRect/>
          </a:stretch>
        </p:blipFill>
        <p:spPr bwMode="auto">
          <a:xfrm>
            <a:off x="2979173" y="4896465"/>
            <a:ext cx="3451123" cy="10766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4"/>
            <a:ext cx="9144000" cy="580768"/>
          </a:xfrm>
          <a:solidFill>
            <a:srgbClr val="FFC000"/>
          </a:solidFill>
        </p:spPr>
        <p:txBody>
          <a:bodyPr/>
          <a:lstStyle/>
          <a:p>
            <a:r>
              <a:rPr lang="en-US" sz="2800" dirty="0" smtClean="0">
                <a:solidFill>
                  <a:srgbClr val="FF0000"/>
                </a:solidFill>
              </a:rPr>
              <a:t>STEP1 :Smooth the input image with a Gaussian filter</a:t>
            </a:r>
            <a:endParaRPr lang="en-US" sz="2800" dirty="0"/>
          </a:p>
        </p:txBody>
      </p:sp>
      <p:sp>
        <p:nvSpPr>
          <p:cNvPr id="3" name="Content Placeholder 2"/>
          <p:cNvSpPr>
            <a:spLocks noGrp="1"/>
          </p:cNvSpPr>
          <p:nvPr>
            <p:ph idx="1"/>
          </p:nvPr>
        </p:nvSpPr>
        <p:spPr/>
        <p:txBody>
          <a:bodyPr/>
          <a:lstStyle/>
          <a:p>
            <a:r>
              <a:rPr lang="en-US" sz="2400" dirty="0" smtClean="0"/>
              <a:t>Let f(</a:t>
            </a:r>
            <a:r>
              <a:rPr lang="en-US" sz="2400" dirty="0" err="1" smtClean="0"/>
              <a:t>x,y</a:t>
            </a:r>
            <a:r>
              <a:rPr lang="en-US" sz="2400" dirty="0" smtClean="0"/>
              <a:t>) is image and G(</a:t>
            </a:r>
            <a:r>
              <a:rPr lang="en-US" sz="2400" dirty="0" err="1" smtClean="0"/>
              <a:t>x,y</a:t>
            </a:r>
            <a:r>
              <a:rPr lang="en-US" sz="2400" dirty="0" smtClean="0"/>
              <a:t>) is Gaussian function</a:t>
            </a:r>
          </a:p>
          <a:p>
            <a:endParaRPr lang="en-US" sz="2400" dirty="0" smtClean="0"/>
          </a:p>
          <a:p>
            <a:endParaRPr lang="en-US" sz="2400" dirty="0" smtClean="0"/>
          </a:p>
          <a:p>
            <a:r>
              <a:rPr lang="en-US" sz="2400" dirty="0" smtClean="0"/>
              <a:t>We Form </a:t>
            </a:r>
            <a:r>
              <a:rPr lang="en-US" sz="2400" dirty="0" err="1" smtClean="0"/>
              <a:t>fs</a:t>
            </a:r>
            <a:r>
              <a:rPr lang="en-US" sz="2400" dirty="0" smtClean="0"/>
              <a:t>(</a:t>
            </a:r>
            <a:r>
              <a:rPr lang="en-US" sz="2400" dirty="0" err="1" smtClean="0"/>
              <a:t>x,y</a:t>
            </a:r>
            <a:r>
              <a:rPr lang="en-US" sz="2400" dirty="0" smtClean="0"/>
              <a:t>) by convolving G and f</a:t>
            </a:r>
            <a:endParaRPr lang="en-US" sz="2400" dirty="0"/>
          </a:p>
        </p:txBody>
      </p:sp>
      <p:pic>
        <p:nvPicPr>
          <p:cNvPr id="116739" name="Picture 3"/>
          <p:cNvPicPr>
            <a:picLocks noChangeAspect="1" noChangeArrowheads="1"/>
          </p:cNvPicPr>
          <p:nvPr/>
        </p:nvPicPr>
        <p:blipFill>
          <a:blip r:embed="rId2">
            <a:duotone>
              <a:prstClr val="black"/>
              <a:schemeClr val="tx2">
                <a:tint val="45000"/>
                <a:satMod val="400000"/>
              </a:schemeClr>
            </a:duotone>
            <a:lum contrast="46000"/>
          </a:blip>
          <a:srcRect/>
          <a:stretch>
            <a:fillRect/>
          </a:stretch>
        </p:blipFill>
        <p:spPr bwMode="auto">
          <a:xfrm>
            <a:off x="3310092" y="2073854"/>
            <a:ext cx="2384794" cy="743088"/>
          </a:xfrm>
          <a:prstGeom prst="rect">
            <a:avLst/>
          </a:prstGeom>
          <a:noFill/>
          <a:ln w="9525">
            <a:noFill/>
            <a:miter lim="800000"/>
            <a:headEnd/>
            <a:tailEnd/>
          </a:ln>
          <a:effectLst/>
        </p:spPr>
      </p:pic>
      <p:pic>
        <p:nvPicPr>
          <p:cNvPr id="116740" name="Picture 4"/>
          <p:cNvPicPr>
            <a:picLocks noChangeAspect="1" noChangeArrowheads="1"/>
          </p:cNvPicPr>
          <p:nvPr/>
        </p:nvPicPr>
        <p:blipFill>
          <a:blip r:embed="rId3">
            <a:duotone>
              <a:prstClr val="black"/>
              <a:schemeClr val="tx2">
                <a:tint val="45000"/>
                <a:satMod val="400000"/>
              </a:schemeClr>
            </a:duotone>
            <a:lum contrast="49000"/>
          </a:blip>
          <a:srcRect/>
          <a:stretch>
            <a:fillRect/>
          </a:stretch>
        </p:blipFill>
        <p:spPr bwMode="auto">
          <a:xfrm>
            <a:off x="3200876" y="3660520"/>
            <a:ext cx="2859669" cy="513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6916"/>
          </a:xfrm>
          <a:solidFill>
            <a:srgbClr val="FFC000"/>
          </a:solidFill>
        </p:spPr>
        <p:txBody>
          <a:bodyPr/>
          <a:lstStyle/>
          <a:p>
            <a:r>
              <a:rPr lang="en-US" dirty="0" smtClean="0">
                <a:solidFill>
                  <a:srgbClr val="FF0000"/>
                </a:solidFill>
              </a:rPr>
              <a:t>Gradient operation</a:t>
            </a:r>
            <a:endParaRPr lang="en-US" dirty="0">
              <a:solidFill>
                <a:srgbClr val="FF0000"/>
              </a:solidFill>
            </a:endParaRPr>
          </a:p>
        </p:txBody>
      </p:sp>
      <p:pic>
        <p:nvPicPr>
          <p:cNvPr id="115714" name="Picture 2"/>
          <p:cNvPicPr>
            <a:picLocks noGrp="1" noChangeAspect="1" noChangeArrowheads="1"/>
          </p:cNvPicPr>
          <p:nvPr>
            <p:ph idx="1"/>
          </p:nvPr>
        </p:nvPicPr>
        <p:blipFill>
          <a:blip r:embed="rId2"/>
          <a:srcRect/>
          <a:stretch>
            <a:fillRect/>
          </a:stretch>
        </p:blipFill>
        <p:spPr bwMode="auto">
          <a:xfrm>
            <a:off x="825910" y="1616357"/>
            <a:ext cx="7742903" cy="3029385"/>
          </a:xfrm>
          <a:prstGeom prst="rect">
            <a:avLst/>
          </a:prstGeom>
          <a:noFill/>
          <a:ln w="9525">
            <a:noFill/>
            <a:miter lim="800000"/>
            <a:headEnd/>
            <a:tailEnd/>
          </a:ln>
          <a:effectLst/>
        </p:spPr>
      </p:pic>
      <p:sp>
        <p:nvSpPr>
          <p:cNvPr id="5" name="Rectangle 4"/>
          <p:cNvSpPr/>
          <p:nvPr/>
        </p:nvSpPr>
        <p:spPr>
          <a:xfrm>
            <a:off x="339213" y="4965400"/>
            <a:ext cx="8185355" cy="923330"/>
          </a:xfrm>
          <a:prstGeom prst="rect">
            <a:avLst/>
          </a:prstGeom>
        </p:spPr>
        <p:txBody>
          <a:bodyPr wrap="square">
            <a:spAutoFit/>
          </a:bodyPr>
          <a:lstStyle/>
          <a:p>
            <a:pPr algn="just"/>
            <a:r>
              <a:rPr lang="en-US" sz="1800" dirty="0" smtClean="0"/>
              <a:t>Using the gradient to determine edge strength and direction at a point. </a:t>
            </a:r>
            <a:r>
              <a:rPr lang="en-US" sz="1800" b="1" u="sng" dirty="0" smtClean="0">
                <a:solidFill>
                  <a:srgbClr val="002060"/>
                </a:solidFill>
              </a:rPr>
              <a:t>Note that the edge is perpendicular to the direction of the gradient vector at the point where the gradient is computed. </a:t>
            </a:r>
            <a:r>
              <a:rPr lang="en-US" sz="1800" dirty="0" smtClean="0"/>
              <a:t>Each square in the figure represents one pixel.</a:t>
            </a:r>
            <a:endParaRPr lang="en-US" sz="1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58847"/>
            <a:ext cx="8849032" cy="1200329"/>
          </a:xfrm>
          <a:prstGeom prst="rect">
            <a:avLst/>
          </a:prstGeom>
        </p:spPr>
        <p:txBody>
          <a:bodyPr wrap="square">
            <a:spAutoFit/>
          </a:bodyPr>
          <a:lstStyle/>
          <a:p>
            <a:endParaRPr lang="en-US" dirty="0" smtClean="0"/>
          </a:p>
          <a:p>
            <a:endParaRPr lang="en-US" dirty="0" smtClean="0"/>
          </a:p>
          <a:p>
            <a:endParaRPr lang="en-US" dirty="0" smtClean="0"/>
          </a:p>
        </p:txBody>
      </p:sp>
      <p:sp>
        <p:nvSpPr>
          <p:cNvPr id="3" name="Title 2"/>
          <p:cNvSpPr>
            <a:spLocks noGrp="1"/>
          </p:cNvSpPr>
          <p:nvPr>
            <p:ph type="title"/>
          </p:nvPr>
        </p:nvSpPr>
        <p:spPr>
          <a:xfrm>
            <a:off x="-1" y="9174"/>
            <a:ext cx="9144001" cy="580761"/>
          </a:xfrm>
          <a:solidFill>
            <a:srgbClr val="FFC000"/>
          </a:solidFill>
        </p:spPr>
        <p:txBody>
          <a:bodyPr/>
          <a:lstStyle/>
          <a:p>
            <a:r>
              <a:rPr lang="en-US" sz="2800" dirty="0" smtClean="0">
                <a:solidFill>
                  <a:srgbClr val="FF0000"/>
                </a:solidFill>
              </a:rPr>
              <a:t>STEP 2:Compute the gradient magnitude and angle images.</a:t>
            </a:r>
            <a:endParaRPr lang="en-US" sz="2800" dirty="0">
              <a:solidFill>
                <a:srgbClr val="FF0000"/>
              </a:solidFill>
            </a:endParaRPr>
          </a:p>
        </p:txBody>
      </p:sp>
      <p:sp>
        <p:nvSpPr>
          <p:cNvPr id="4" name="Content Placeholder 3"/>
          <p:cNvSpPr>
            <a:spLocks noGrp="1"/>
          </p:cNvSpPr>
          <p:nvPr>
            <p:ph idx="1"/>
          </p:nvPr>
        </p:nvSpPr>
        <p:spPr>
          <a:xfrm>
            <a:off x="176981" y="1600200"/>
            <a:ext cx="8701548" cy="4525963"/>
          </a:xfrm>
        </p:spPr>
        <p:txBody>
          <a:bodyPr/>
          <a:lstStyle/>
          <a:p>
            <a:pPr algn="just"/>
            <a:r>
              <a:rPr lang="en-US" sz="2000" dirty="0" smtClean="0"/>
              <a:t>Generalizing this result to 2-D involves recognizing that the 1-D approach </a:t>
            </a:r>
            <a:r>
              <a:rPr lang="en-US" sz="2000" i="1" dirty="0" smtClean="0"/>
              <a:t>still applies in the direction of the edge normal  Because the direction </a:t>
            </a:r>
            <a:r>
              <a:rPr lang="en-US" sz="2000" dirty="0" smtClean="0"/>
              <a:t>of the normal is unknown beforehand, this would require applying the 1-D edge detector in all possible directions. </a:t>
            </a:r>
          </a:p>
          <a:p>
            <a:pPr algn="just"/>
            <a:r>
              <a:rPr lang="en-US" sz="2000" dirty="0" smtClean="0"/>
              <a:t>This task can be approximated by first smoothing the image with a </a:t>
            </a:r>
            <a:r>
              <a:rPr lang="en-US" sz="2000" i="1" dirty="0" smtClean="0"/>
              <a:t>circular 2-D Gaussian function, computing </a:t>
            </a:r>
            <a:r>
              <a:rPr lang="en-US" sz="2000" dirty="0" smtClean="0"/>
              <a:t>the gradient of the result, and then using the gradient magnitude and direction  to estimate edge strength and direction at every point.</a:t>
            </a:r>
          </a:p>
          <a:p>
            <a:pPr algn="just"/>
            <a:r>
              <a:rPr lang="en-US" sz="2000" dirty="0" smtClean="0"/>
              <a:t>computing the gradient magnitude and direction(angle)</a:t>
            </a:r>
          </a:p>
          <a:p>
            <a:pPr algn="just"/>
            <a:endParaRPr lang="en-US" sz="2000" dirty="0"/>
          </a:p>
        </p:txBody>
      </p:sp>
      <p:pic>
        <p:nvPicPr>
          <p:cNvPr id="6" name="Picture 7"/>
          <p:cNvPicPr>
            <a:picLocks noChangeAspect="1" noChangeArrowheads="1"/>
          </p:cNvPicPr>
          <p:nvPr/>
        </p:nvPicPr>
        <p:blipFill>
          <a:blip r:embed="rId2">
            <a:duotone>
              <a:prstClr val="black"/>
              <a:schemeClr val="tx2">
                <a:tint val="45000"/>
                <a:satMod val="400000"/>
              </a:schemeClr>
            </a:duotone>
            <a:lum contrast="44000"/>
          </a:blip>
          <a:srcRect/>
          <a:stretch>
            <a:fillRect/>
          </a:stretch>
        </p:blipFill>
        <p:spPr bwMode="auto">
          <a:xfrm>
            <a:off x="3229897" y="4868503"/>
            <a:ext cx="2748873" cy="435797"/>
          </a:xfrm>
          <a:prstGeom prst="rect">
            <a:avLst/>
          </a:prstGeom>
          <a:noFill/>
          <a:ln w="9525">
            <a:noFill/>
            <a:miter lim="800000"/>
            <a:headEnd/>
            <a:tailEnd/>
          </a:ln>
          <a:effectLst/>
        </p:spPr>
      </p:pic>
      <p:pic>
        <p:nvPicPr>
          <p:cNvPr id="7" name="Picture 8"/>
          <p:cNvPicPr>
            <a:picLocks noChangeAspect="1" noChangeArrowheads="1"/>
          </p:cNvPicPr>
          <p:nvPr/>
        </p:nvPicPr>
        <p:blipFill>
          <a:blip r:embed="rId3">
            <a:duotone>
              <a:prstClr val="black"/>
              <a:schemeClr val="tx2">
                <a:tint val="45000"/>
                <a:satMod val="400000"/>
              </a:schemeClr>
            </a:duotone>
            <a:lum contrast="44000"/>
          </a:blip>
          <a:srcRect/>
          <a:stretch>
            <a:fillRect/>
          </a:stretch>
        </p:blipFill>
        <p:spPr bwMode="auto">
          <a:xfrm>
            <a:off x="3480620" y="5413119"/>
            <a:ext cx="2376370" cy="736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4"/>
            <a:ext cx="9144000" cy="875729"/>
          </a:xfrm>
          <a:solidFill>
            <a:srgbClr val="FFC000"/>
          </a:solidFill>
        </p:spPr>
        <p:txBody>
          <a:bodyPr/>
          <a:lstStyle/>
          <a:p>
            <a:r>
              <a:rPr lang="en-US" sz="2800" b="1" dirty="0" smtClean="0">
                <a:solidFill>
                  <a:srgbClr val="FF0000"/>
                </a:solidFill>
              </a:rPr>
              <a:t>STEP 3: Apply </a:t>
            </a:r>
            <a:r>
              <a:rPr lang="en-US" sz="2800" b="1" dirty="0" err="1" smtClean="0">
                <a:solidFill>
                  <a:srgbClr val="FF0000"/>
                </a:solidFill>
              </a:rPr>
              <a:t>nonmaxima</a:t>
            </a:r>
            <a:r>
              <a:rPr lang="en-US" sz="2800" b="1" dirty="0" smtClean="0">
                <a:solidFill>
                  <a:srgbClr val="FF0000"/>
                </a:solidFill>
              </a:rPr>
              <a:t> suppression to the gradient magnitude image.</a:t>
            </a:r>
            <a:endParaRPr lang="en-US" sz="2800" b="1" dirty="0">
              <a:solidFill>
                <a:srgbClr val="FF0000"/>
              </a:solidFill>
            </a:endParaRPr>
          </a:p>
        </p:txBody>
      </p:sp>
      <p:sp>
        <p:nvSpPr>
          <p:cNvPr id="3" name="Content Placeholder 2"/>
          <p:cNvSpPr>
            <a:spLocks noGrp="1"/>
          </p:cNvSpPr>
          <p:nvPr>
            <p:ph idx="1"/>
          </p:nvPr>
        </p:nvSpPr>
        <p:spPr>
          <a:xfrm>
            <a:off x="353961" y="1305240"/>
            <a:ext cx="8332839" cy="4525963"/>
          </a:xfrm>
        </p:spPr>
        <p:txBody>
          <a:bodyPr/>
          <a:lstStyle/>
          <a:p>
            <a:pPr algn="just"/>
            <a:r>
              <a:rPr lang="en-US" sz="2400" dirty="0" smtClean="0"/>
              <a:t>The essence of the approach is to specify a number of discrete orientations of the edge normal (gradient vector).</a:t>
            </a:r>
          </a:p>
          <a:p>
            <a:pPr algn="just"/>
            <a:r>
              <a:rPr lang="en-US" sz="2400" dirty="0" smtClean="0"/>
              <a:t>For example, in a region we can define four orientations† for an edge passing through the center point of the region: horizontal, vertical, +45 degree and -45 degree</a:t>
            </a:r>
          </a:p>
          <a:p>
            <a:pPr algn="just"/>
            <a:r>
              <a:rPr lang="en-US" sz="2400" dirty="0" smtClean="0"/>
              <a:t>Figure shows, if the edge normal is in the range of directions from -22.5 degree and +22.5 degree  or  from -157.5 degree to +157.5 degree  we call the edge a horizontal edge</a:t>
            </a:r>
            <a:endParaRPr lang="en-US" sz="2400" dirty="0"/>
          </a:p>
        </p:txBody>
      </p:sp>
      <p:pic>
        <p:nvPicPr>
          <p:cNvPr id="90113" name="Picture 1"/>
          <p:cNvPicPr>
            <a:picLocks noChangeAspect="1" noChangeArrowheads="1"/>
          </p:cNvPicPr>
          <p:nvPr/>
        </p:nvPicPr>
        <p:blipFill>
          <a:blip r:embed="rId2">
            <a:duotone>
              <a:prstClr val="black"/>
              <a:schemeClr val="tx2">
                <a:tint val="45000"/>
                <a:satMod val="400000"/>
              </a:schemeClr>
            </a:duotone>
            <a:lum contrast="44000"/>
          </a:blip>
          <a:srcRect/>
          <a:stretch>
            <a:fillRect/>
          </a:stretch>
        </p:blipFill>
        <p:spPr bwMode="auto">
          <a:xfrm>
            <a:off x="405887" y="4430670"/>
            <a:ext cx="8561132" cy="2073377"/>
          </a:xfrm>
          <a:prstGeom prst="rect">
            <a:avLst/>
          </a:prstGeom>
          <a:noFill/>
          <a:ln w="9525">
            <a:noFill/>
            <a:miter lim="800000"/>
            <a:headEnd/>
            <a:tailEnd/>
          </a:ln>
          <a:effectLst/>
        </p:spPr>
      </p:pic>
      <p:pic>
        <p:nvPicPr>
          <p:cNvPr id="5" name="Picture 1"/>
          <p:cNvPicPr>
            <a:picLocks noChangeAspect="1" noChangeArrowheads="1"/>
          </p:cNvPicPr>
          <p:nvPr/>
        </p:nvPicPr>
        <p:blipFill>
          <a:blip r:embed="rId3">
            <a:duotone>
              <a:prstClr val="black"/>
              <a:schemeClr val="accent4">
                <a:tint val="45000"/>
                <a:satMod val="400000"/>
              </a:schemeClr>
            </a:duotone>
            <a:lum contrast="51000"/>
          </a:blip>
          <a:srcRect/>
          <a:stretch>
            <a:fillRect/>
          </a:stretch>
        </p:blipFill>
        <p:spPr bwMode="auto">
          <a:xfrm>
            <a:off x="132732" y="6320453"/>
            <a:ext cx="8937523" cy="556415"/>
          </a:xfrm>
          <a:prstGeom prst="rect">
            <a:avLst/>
          </a:prstGeom>
          <a:solidFill>
            <a:srgbClr val="FFC000"/>
          </a:solid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2946" name="Text Box 2"/>
          <p:cNvSpPr txBox="1">
            <a:spLocks noChangeArrowheads="1"/>
          </p:cNvSpPr>
          <p:nvPr/>
        </p:nvSpPr>
        <p:spPr bwMode="auto">
          <a:xfrm>
            <a:off x="2359025" y="785813"/>
            <a:ext cx="4391025" cy="457200"/>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Detection of Discontinuities</a:t>
            </a:r>
            <a:endParaRPr lang="en-US" altLang="zh-TW" dirty="0">
              <a:ea typeface="新細明體" pitchFamily="18" charset="-120"/>
            </a:endParaRPr>
          </a:p>
        </p:txBody>
      </p:sp>
      <p:sp>
        <p:nvSpPr>
          <p:cNvPr id="2053" name="Rectangle 5"/>
          <p:cNvSpPr>
            <a:spLocks noGrp="1" noChangeArrowheads="1"/>
          </p:cNvSpPr>
          <p:nvPr>
            <p:ph type="body" sz="half" idx="1"/>
          </p:nvPr>
        </p:nvSpPr>
        <p:spPr bwMode="auto">
          <a:xfrm>
            <a:off x="457200" y="1600200"/>
            <a:ext cx="8266113" cy="4525963"/>
          </a:xfrm>
          <a:noFill/>
          <a:ln>
            <a:miter lim="800000"/>
            <a:headEnd/>
            <a:tailEnd/>
          </a:ln>
        </p:spPr>
        <p:txBody>
          <a:bodyPr vert="horz" wrap="square" lIns="91440" tIns="45720" rIns="91440" bIns="45720" numCol="1" anchor="t" anchorCtr="0" compatLnSpc="1">
            <a:prstTxWarp prst="textNoShape">
              <a:avLst/>
            </a:prstTxWarp>
          </a:bodyPr>
          <a:lstStyle/>
          <a:p>
            <a:pPr algn="just">
              <a:buFont typeface="Wingdings" pitchFamily="2" charset="2"/>
              <a:buChar char="Ø"/>
            </a:pPr>
            <a:r>
              <a:rPr lang="en-US" altLang="zh-CN" sz="2400" dirty="0" smtClean="0">
                <a:ea typeface="宋体" pitchFamily="2" charset="-122"/>
              </a:rPr>
              <a:t>There are three kinds of discontinuities of intensity: </a:t>
            </a:r>
            <a:r>
              <a:rPr lang="en-US" altLang="zh-CN" sz="2400" dirty="0" smtClean="0">
                <a:solidFill>
                  <a:srgbClr val="FF0000"/>
                </a:solidFill>
                <a:ea typeface="宋体" pitchFamily="2" charset="-122"/>
              </a:rPr>
              <a:t>points</a:t>
            </a:r>
            <a:r>
              <a:rPr lang="en-US" altLang="zh-CN" sz="2400" dirty="0" smtClean="0">
                <a:ea typeface="宋体" pitchFamily="2" charset="-122"/>
              </a:rPr>
              <a:t>, </a:t>
            </a:r>
            <a:r>
              <a:rPr lang="en-US" altLang="zh-CN" sz="2400" dirty="0" smtClean="0">
                <a:solidFill>
                  <a:srgbClr val="FF0000"/>
                </a:solidFill>
                <a:ea typeface="宋体" pitchFamily="2" charset="-122"/>
              </a:rPr>
              <a:t>lines</a:t>
            </a:r>
            <a:r>
              <a:rPr lang="en-US" altLang="zh-CN" sz="2400" dirty="0" smtClean="0">
                <a:ea typeface="宋体" pitchFamily="2" charset="-122"/>
              </a:rPr>
              <a:t> and </a:t>
            </a:r>
            <a:r>
              <a:rPr lang="en-US" altLang="zh-CN" sz="2400" dirty="0" smtClean="0">
                <a:solidFill>
                  <a:srgbClr val="FF0000"/>
                </a:solidFill>
                <a:ea typeface="宋体" pitchFamily="2" charset="-122"/>
              </a:rPr>
              <a:t>edges</a:t>
            </a:r>
            <a:r>
              <a:rPr lang="en-US" altLang="zh-CN" sz="2400" dirty="0" smtClean="0">
                <a:ea typeface="宋体" pitchFamily="2" charset="-122"/>
              </a:rPr>
              <a:t>.</a:t>
            </a:r>
            <a:endParaRPr lang="en-US" altLang="zh-TW" sz="2400" dirty="0" smtClean="0">
              <a:ea typeface="新細明體" pitchFamily="18" charset="-120"/>
            </a:endParaRPr>
          </a:p>
          <a:p>
            <a:pPr algn="just">
              <a:buFont typeface="Wingdings" pitchFamily="2" charset="2"/>
              <a:buChar char="Ø"/>
            </a:pPr>
            <a:r>
              <a:rPr lang="en-US" altLang="zh-CN" sz="2400" dirty="0" smtClean="0">
                <a:ea typeface="宋体" pitchFamily="2" charset="-122"/>
              </a:rPr>
              <a:t>The most common way to look for discontinuities is to scan a small mask over the image.  The mask determines which kind of discontinuity to look for.</a:t>
            </a:r>
            <a:r>
              <a:rPr lang="en-US" altLang="zh-TW" sz="2400" dirty="0" smtClean="0">
                <a:ea typeface="新細明體" pitchFamily="18" charset="-120"/>
              </a:rPr>
              <a:t> </a:t>
            </a:r>
            <a:r>
              <a:rPr lang="en-US" altLang="zh-CN" sz="2400" dirty="0" smtClean="0">
                <a:ea typeface="宋体" pitchFamily="2" charset="-122"/>
              </a:rPr>
              <a:t> </a:t>
            </a:r>
            <a:endParaRPr lang="zh-TW" altLang="en-US" sz="2400" dirty="0" smtClean="0">
              <a:ea typeface="新細明體" pitchFamily="18" charset="-120"/>
            </a:endParaRPr>
          </a:p>
        </p:txBody>
      </p:sp>
      <p:graphicFrame>
        <p:nvGraphicFramePr>
          <p:cNvPr id="2050" name="Object 6"/>
          <p:cNvGraphicFramePr>
            <a:graphicFrameLocks noGrp="1" noChangeAspect="1"/>
          </p:cNvGraphicFramePr>
          <p:nvPr>
            <p:ph sz="half" idx="2"/>
          </p:nvPr>
        </p:nvGraphicFramePr>
        <p:xfrm>
          <a:off x="2476500" y="3659188"/>
          <a:ext cx="4038600" cy="793750"/>
        </p:xfrm>
        <a:graphic>
          <a:graphicData uri="http://schemas.openxmlformats.org/presentationml/2006/ole">
            <mc:AlternateContent xmlns:mc="http://schemas.openxmlformats.org/markup-compatibility/2006">
              <mc:Choice xmlns:v="urn:schemas-microsoft-com:vml" Requires="v">
                <p:oleObj spid="_x0000_s2065" name="方程式" r:id="rId3" imgW="2197080" imgH="431640" progId="Equation.3">
                  <p:embed/>
                </p:oleObj>
              </mc:Choice>
              <mc:Fallback>
                <p:oleObj name="方程式" r:id="rId3" imgW="2197080" imgH="431640"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3659188"/>
                        <a:ext cx="40386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Table 7"/>
          <p:cNvGraphicFramePr>
            <a:graphicFrameLocks noGrp="1"/>
          </p:cNvGraphicFramePr>
          <p:nvPr/>
        </p:nvGraphicFramePr>
        <p:xfrm>
          <a:off x="3529781" y="4818629"/>
          <a:ext cx="2797278" cy="1097280"/>
        </p:xfrm>
        <a:graphic>
          <a:graphicData uri="http://schemas.openxmlformats.org/drawingml/2006/table">
            <a:tbl>
              <a:tblPr firstRow="1" bandRow="1">
                <a:tableStyleId>{2D5ABB26-0587-4C30-8999-92F81FD0307C}</a:tableStyleId>
              </a:tblPr>
              <a:tblGrid>
                <a:gridCol w="932426">
                  <a:extLst>
                    <a:ext uri="{9D8B030D-6E8A-4147-A177-3AD203B41FA5}">
                      <a16:colId xmlns:a16="http://schemas.microsoft.com/office/drawing/2014/main" xmlns="" val="20000"/>
                    </a:ext>
                  </a:extLst>
                </a:gridCol>
                <a:gridCol w="932426">
                  <a:extLst>
                    <a:ext uri="{9D8B030D-6E8A-4147-A177-3AD203B41FA5}">
                      <a16:colId xmlns:a16="http://schemas.microsoft.com/office/drawing/2014/main" xmlns="" val="20001"/>
                    </a:ext>
                  </a:extLst>
                </a:gridCol>
                <a:gridCol w="932426">
                  <a:extLst>
                    <a:ext uri="{9D8B030D-6E8A-4147-A177-3AD203B41FA5}">
                      <a16:colId xmlns:a16="http://schemas.microsoft.com/office/drawing/2014/main" xmlns="" val="20002"/>
                    </a:ext>
                  </a:extLst>
                </a:gridCol>
              </a:tblGrid>
              <a:tr h="330746">
                <a:tc>
                  <a:txBody>
                    <a:bodyPr/>
                    <a:lstStyle/>
                    <a:p>
                      <a:r>
                        <a:rPr lang="en-US" dirty="0" smtClean="0"/>
                        <a:t>W1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30746">
                <a:tc>
                  <a:txBody>
                    <a:bodyPr/>
                    <a:lstStyle/>
                    <a:p>
                      <a:r>
                        <a:rPr lang="en-US" dirty="0" smtClean="0"/>
                        <a:t>W4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30746">
                <a:tc>
                  <a:txBody>
                    <a:bodyPr/>
                    <a:lstStyle/>
                    <a:p>
                      <a:r>
                        <a:rPr lang="en-US" dirty="0" smtClean="0"/>
                        <a:t>W7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W9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9" name="TextBox 8"/>
          <p:cNvSpPr txBox="1"/>
          <p:nvPr/>
        </p:nvSpPr>
        <p:spPr>
          <a:xfrm>
            <a:off x="2875934" y="6223822"/>
            <a:ext cx="4144297" cy="461665"/>
          </a:xfrm>
          <a:prstGeom prst="rect">
            <a:avLst/>
          </a:prstGeom>
          <a:noFill/>
        </p:spPr>
        <p:txBody>
          <a:bodyPr wrap="square" rtlCol="0">
            <a:spAutoFit/>
          </a:bodyPr>
          <a:lstStyle/>
          <a:p>
            <a:pPr algn="ctr"/>
            <a:r>
              <a:rPr lang="en-US" dirty="0" smtClean="0"/>
              <a:t>Generalized 3x3 mask</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duotone>
              <a:prstClr val="black"/>
              <a:schemeClr val="accent4">
                <a:tint val="45000"/>
                <a:satMod val="400000"/>
              </a:schemeClr>
            </a:duotone>
            <a:lum contrast="39000"/>
          </a:blip>
          <a:srcRect/>
          <a:stretch>
            <a:fillRect/>
          </a:stretch>
        </p:blipFill>
        <p:spPr bwMode="auto">
          <a:xfrm>
            <a:off x="206477" y="390318"/>
            <a:ext cx="6828504" cy="6025236"/>
          </a:xfrm>
          <a:prstGeom prst="rect">
            <a:avLst/>
          </a:prstGeom>
          <a:noFill/>
          <a:ln w="9525">
            <a:noFill/>
            <a:miter lim="800000"/>
            <a:headEnd/>
            <a:tailEnd/>
          </a:ln>
        </p:spPr>
      </p:pic>
      <p:pic>
        <p:nvPicPr>
          <p:cNvPr id="61443" name="Picture 3"/>
          <p:cNvPicPr>
            <a:picLocks noChangeAspect="1" noChangeArrowheads="1"/>
          </p:cNvPicPr>
          <p:nvPr/>
        </p:nvPicPr>
        <p:blipFill>
          <a:blip r:embed="rId3">
            <a:duotone>
              <a:prstClr val="black"/>
              <a:schemeClr val="accent4">
                <a:tint val="45000"/>
                <a:satMod val="400000"/>
              </a:schemeClr>
            </a:duotone>
            <a:lum contrast="43000"/>
          </a:blip>
          <a:srcRect/>
          <a:stretch>
            <a:fillRect/>
          </a:stretch>
        </p:blipFill>
        <p:spPr bwMode="auto">
          <a:xfrm>
            <a:off x="7069138" y="884885"/>
            <a:ext cx="2074862" cy="5424386"/>
          </a:xfrm>
          <a:prstGeom prst="rect">
            <a:avLst/>
          </a:prstGeom>
          <a:noFill/>
          <a:ln w="9525">
            <a:noFill/>
            <a:miter lim="800000"/>
            <a:headEnd/>
            <a:tailEnd/>
          </a:ln>
        </p:spPr>
      </p:pic>
      <p:sp>
        <p:nvSpPr>
          <p:cNvPr id="4" name="Text Box 4"/>
          <p:cNvSpPr txBox="1">
            <a:spLocks noChangeArrowheads="1"/>
          </p:cNvSpPr>
          <p:nvPr/>
        </p:nvSpPr>
        <p:spPr bwMode="auto">
          <a:xfrm>
            <a:off x="0" y="13379"/>
            <a:ext cx="9144000" cy="461665"/>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smtClean="0">
                <a:solidFill>
                  <a:srgbClr val="FF0000"/>
                </a:solidFill>
                <a:latin typeface="Verdana" pitchFamily="34" charset="0"/>
                <a:ea typeface="新細明體" pitchFamily="18" charset="-120"/>
              </a:rPr>
              <a:t>Canny Edge Detection</a:t>
            </a:r>
            <a:endParaRPr lang="en-US" altLang="zh-TW" dirty="0">
              <a:solidFill>
                <a:srgbClr val="FF0000"/>
              </a:solidFill>
              <a:latin typeface="Verdana" pitchFamily="34" charset="0"/>
              <a:ea typeface="新細明體" pitchFamily="18" charset="-12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4"/>
            <a:ext cx="9144000" cy="1143000"/>
          </a:xfrm>
          <a:solidFill>
            <a:srgbClr val="FFC000"/>
          </a:solidFill>
        </p:spPr>
        <p:txBody>
          <a:bodyPr/>
          <a:lstStyle/>
          <a:p>
            <a:r>
              <a:rPr lang="en-US" sz="2800" b="1" dirty="0" smtClean="0">
                <a:solidFill>
                  <a:srgbClr val="FF0000"/>
                </a:solidFill>
              </a:rPr>
              <a:t>STEP-4: Use double </a:t>
            </a:r>
            <a:r>
              <a:rPr lang="en-US" sz="2800" b="1" dirty="0" err="1" smtClean="0">
                <a:solidFill>
                  <a:srgbClr val="FF0000"/>
                </a:solidFill>
              </a:rPr>
              <a:t>thresholding</a:t>
            </a:r>
            <a:r>
              <a:rPr lang="en-US" sz="2800" b="1" dirty="0" smtClean="0">
                <a:solidFill>
                  <a:srgbClr val="FF0000"/>
                </a:solidFill>
              </a:rPr>
              <a:t> and connectivity analysis to detect and link edges</a:t>
            </a:r>
            <a:endParaRPr lang="en-US" sz="2800" b="1" dirty="0">
              <a:solidFill>
                <a:srgbClr val="FF0000"/>
              </a:solidFill>
            </a:endParaRPr>
          </a:p>
        </p:txBody>
      </p:sp>
      <p:pic>
        <p:nvPicPr>
          <p:cNvPr id="89089" name="Picture 1"/>
          <p:cNvPicPr>
            <a:picLocks noChangeAspect="1" noChangeArrowheads="1"/>
          </p:cNvPicPr>
          <p:nvPr/>
        </p:nvPicPr>
        <p:blipFill>
          <a:blip r:embed="rId2"/>
          <a:srcRect/>
          <a:stretch>
            <a:fillRect/>
          </a:stretch>
        </p:blipFill>
        <p:spPr bwMode="auto">
          <a:xfrm>
            <a:off x="221225" y="1332270"/>
            <a:ext cx="8675271" cy="286195"/>
          </a:xfrm>
          <a:prstGeom prst="rect">
            <a:avLst/>
          </a:prstGeom>
          <a:noFill/>
          <a:ln w="9525">
            <a:noFill/>
            <a:miter lim="800000"/>
            <a:headEnd/>
            <a:tailEnd/>
          </a:ln>
          <a:effectLst/>
        </p:spPr>
      </p:pic>
      <p:sp>
        <p:nvSpPr>
          <p:cNvPr id="5" name="Rectangle 4"/>
          <p:cNvSpPr/>
          <p:nvPr/>
        </p:nvSpPr>
        <p:spPr>
          <a:xfrm>
            <a:off x="294968" y="1616972"/>
            <a:ext cx="8568813" cy="2308324"/>
          </a:xfrm>
          <a:prstGeom prst="rect">
            <a:avLst/>
          </a:prstGeom>
        </p:spPr>
        <p:txBody>
          <a:bodyPr wrap="square">
            <a:spAutoFit/>
          </a:bodyPr>
          <a:lstStyle/>
          <a:p>
            <a:pPr marL="457200" indent="-457200" algn="just">
              <a:buFont typeface="Wingdings" pitchFamily="2" charset="2"/>
              <a:buChar char="Ø"/>
            </a:pPr>
            <a:r>
              <a:rPr lang="en-US" dirty="0" smtClean="0"/>
              <a:t>If we set the threshold too low, there will still be some false edges (called </a:t>
            </a:r>
            <a:r>
              <a:rPr lang="en-US" i="1" dirty="0" smtClean="0"/>
              <a:t>false positives). </a:t>
            </a:r>
          </a:p>
          <a:p>
            <a:pPr marL="457200" indent="-457200" algn="just">
              <a:buFont typeface="Wingdings" pitchFamily="2" charset="2"/>
              <a:buChar char="Ø"/>
            </a:pPr>
            <a:r>
              <a:rPr lang="en-US" i="1" dirty="0" smtClean="0"/>
              <a:t>If the threshold is set too high, then </a:t>
            </a:r>
            <a:r>
              <a:rPr lang="en-US" dirty="0" smtClean="0"/>
              <a:t>actual valid edge points will be eliminated (</a:t>
            </a:r>
            <a:r>
              <a:rPr lang="en-US" i="1" dirty="0" smtClean="0"/>
              <a:t>false negatives). </a:t>
            </a:r>
          </a:p>
          <a:p>
            <a:pPr marL="457200" indent="-457200" algn="just">
              <a:buFont typeface="Wingdings" pitchFamily="2" charset="2"/>
              <a:buChar char="Ø"/>
            </a:pPr>
            <a:r>
              <a:rPr lang="en-US" i="1" dirty="0" err="1" smtClean="0"/>
              <a:t>Canny’s</a:t>
            </a:r>
            <a:r>
              <a:rPr lang="en-US" i="1" dirty="0" smtClean="0"/>
              <a:t> algorithm </a:t>
            </a:r>
            <a:r>
              <a:rPr lang="en-US" dirty="0" smtClean="0"/>
              <a:t>attempts to improve on this situation by using </a:t>
            </a:r>
            <a:r>
              <a:rPr lang="en-US" i="1" dirty="0" smtClean="0"/>
              <a:t>hysteresis </a:t>
            </a:r>
            <a:r>
              <a:rPr lang="en-US" i="1" dirty="0" err="1" smtClean="0"/>
              <a:t>thresholding</a:t>
            </a:r>
            <a:endParaRPr lang="en-US" dirty="0"/>
          </a:p>
        </p:txBody>
      </p:sp>
      <p:sp>
        <p:nvSpPr>
          <p:cNvPr id="6" name="Rectangle 5"/>
          <p:cNvSpPr/>
          <p:nvPr/>
        </p:nvSpPr>
        <p:spPr>
          <a:xfrm>
            <a:off x="280219" y="3903544"/>
            <a:ext cx="8568813" cy="1938992"/>
          </a:xfrm>
          <a:prstGeom prst="rect">
            <a:avLst/>
          </a:prstGeom>
        </p:spPr>
        <p:txBody>
          <a:bodyPr wrap="square">
            <a:spAutoFit/>
          </a:bodyPr>
          <a:lstStyle/>
          <a:p>
            <a:pPr marL="457200" indent="-457200" algn="just">
              <a:buFont typeface="Wingdings" pitchFamily="2" charset="2"/>
              <a:buChar char="Ø"/>
            </a:pPr>
            <a:r>
              <a:rPr lang="en-US" dirty="0" smtClean="0"/>
              <a:t>It uses two thresholds: a low threshold        ,and a high threshold </a:t>
            </a:r>
          </a:p>
          <a:p>
            <a:pPr marL="457200" indent="-457200" algn="just">
              <a:buFont typeface="Wingdings" pitchFamily="2" charset="2"/>
              <a:buChar char="Ø"/>
            </a:pPr>
            <a:r>
              <a:rPr lang="en-US" dirty="0" smtClean="0"/>
              <a:t>Canny suggested that the ratio of the high to low threshold should be two or three to one.</a:t>
            </a:r>
          </a:p>
          <a:p>
            <a:pPr marL="457200" indent="-457200" algn="just">
              <a:buFont typeface="Wingdings" pitchFamily="2" charset="2"/>
              <a:buChar char="Ø"/>
            </a:pPr>
            <a:r>
              <a:rPr lang="en-US" dirty="0" smtClean="0"/>
              <a:t>We can visualize the </a:t>
            </a:r>
            <a:r>
              <a:rPr lang="en-US" dirty="0" err="1" smtClean="0"/>
              <a:t>thresholding</a:t>
            </a:r>
            <a:r>
              <a:rPr lang="en-US" dirty="0" smtClean="0"/>
              <a:t> operation as creating two additional images</a:t>
            </a:r>
            <a:endParaRPr lang="en-US" dirty="0"/>
          </a:p>
        </p:txBody>
      </p:sp>
      <p:pic>
        <p:nvPicPr>
          <p:cNvPr id="89090" name="Picture 2"/>
          <p:cNvPicPr>
            <a:picLocks noChangeAspect="1" noChangeArrowheads="1"/>
          </p:cNvPicPr>
          <p:nvPr/>
        </p:nvPicPr>
        <p:blipFill>
          <a:blip r:embed="rId3">
            <a:duotone>
              <a:prstClr val="black"/>
              <a:schemeClr val="accent4">
                <a:tint val="45000"/>
                <a:satMod val="400000"/>
              </a:schemeClr>
            </a:duotone>
            <a:lum bright="-40000" contrast="89000"/>
          </a:blip>
          <a:srcRect/>
          <a:stretch>
            <a:fillRect/>
          </a:stretch>
        </p:blipFill>
        <p:spPr bwMode="auto">
          <a:xfrm>
            <a:off x="5571205" y="3967319"/>
            <a:ext cx="519881" cy="404352"/>
          </a:xfrm>
          <a:prstGeom prst="rect">
            <a:avLst/>
          </a:prstGeom>
          <a:noFill/>
          <a:ln w="9525">
            <a:noFill/>
            <a:miter lim="800000"/>
            <a:headEnd/>
            <a:tailEnd/>
          </a:ln>
          <a:effectLst/>
        </p:spPr>
      </p:pic>
      <p:pic>
        <p:nvPicPr>
          <p:cNvPr id="89091" name="Picture 3"/>
          <p:cNvPicPr>
            <a:picLocks noChangeAspect="1" noChangeArrowheads="1"/>
          </p:cNvPicPr>
          <p:nvPr/>
        </p:nvPicPr>
        <p:blipFill>
          <a:blip r:embed="rId4">
            <a:duotone>
              <a:prstClr val="black"/>
              <a:schemeClr val="accent4">
                <a:tint val="45000"/>
                <a:satMod val="400000"/>
              </a:schemeClr>
            </a:duotone>
            <a:lum bright="-40000" contrast="92000"/>
          </a:blip>
          <a:srcRect/>
          <a:stretch>
            <a:fillRect/>
          </a:stretch>
        </p:blipFill>
        <p:spPr bwMode="auto">
          <a:xfrm>
            <a:off x="8745788" y="3952567"/>
            <a:ext cx="379771" cy="3481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a:duotone>
              <a:prstClr val="black"/>
              <a:schemeClr val="accent4">
                <a:tint val="45000"/>
                <a:satMod val="400000"/>
              </a:schemeClr>
            </a:duotone>
            <a:lum bright="-40000" contrast="92000"/>
          </a:blip>
          <a:srcRect/>
          <a:stretch>
            <a:fillRect/>
          </a:stretch>
        </p:blipFill>
        <p:spPr bwMode="auto">
          <a:xfrm>
            <a:off x="2349522" y="1157609"/>
            <a:ext cx="3205050" cy="487042"/>
          </a:xfrm>
          <a:prstGeom prst="rect">
            <a:avLst/>
          </a:prstGeom>
          <a:noFill/>
          <a:ln w="9525">
            <a:noFill/>
            <a:miter lim="800000"/>
            <a:headEnd/>
            <a:tailEnd/>
          </a:ln>
          <a:effectLst/>
        </p:spPr>
      </p:pic>
      <p:pic>
        <p:nvPicPr>
          <p:cNvPr id="120836" name="Picture 4"/>
          <p:cNvPicPr>
            <a:picLocks noChangeAspect="1" noChangeArrowheads="1"/>
          </p:cNvPicPr>
          <p:nvPr/>
        </p:nvPicPr>
        <p:blipFill>
          <a:blip r:embed="rId3">
            <a:duotone>
              <a:prstClr val="black"/>
              <a:schemeClr val="accent4">
                <a:tint val="45000"/>
                <a:satMod val="400000"/>
              </a:schemeClr>
            </a:duotone>
            <a:lum bright="-40000" contrast="92000"/>
          </a:blip>
          <a:srcRect/>
          <a:stretch>
            <a:fillRect/>
          </a:stretch>
        </p:blipFill>
        <p:spPr bwMode="auto">
          <a:xfrm>
            <a:off x="2436328" y="1516826"/>
            <a:ext cx="3032235" cy="518465"/>
          </a:xfrm>
          <a:prstGeom prst="rect">
            <a:avLst/>
          </a:prstGeom>
          <a:noFill/>
          <a:ln w="9525">
            <a:noFill/>
            <a:miter lim="800000"/>
            <a:headEnd/>
            <a:tailEnd/>
          </a:ln>
          <a:effectLst/>
        </p:spPr>
      </p:pic>
      <p:pic>
        <p:nvPicPr>
          <p:cNvPr id="120837" name="Picture 5"/>
          <p:cNvPicPr>
            <a:picLocks noChangeAspect="1" noChangeArrowheads="1"/>
          </p:cNvPicPr>
          <p:nvPr/>
        </p:nvPicPr>
        <p:blipFill>
          <a:blip r:embed="rId4">
            <a:duotone>
              <a:prstClr val="black"/>
              <a:schemeClr val="accent4">
                <a:tint val="45000"/>
                <a:satMod val="400000"/>
              </a:schemeClr>
            </a:duotone>
            <a:lum bright="-30000" contrast="84000"/>
          </a:blip>
          <a:srcRect/>
          <a:stretch>
            <a:fillRect/>
          </a:stretch>
        </p:blipFill>
        <p:spPr bwMode="auto">
          <a:xfrm>
            <a:off x="2446543" y="2007331"/>
            <a:ext cx="3598880" cy="381922"/>
          </a:xfrm>
          <a:prstGeom prst="rect">
            <a:avLst/>
          </a:prstGeom>
          <a:noFill/>
          <a:ln w="9525">
            <a:noFill/>
            <a:miter lim="800000"/>
            <a:headEnd/>
            <a:tailEnd/>
          </a:ln>
          <a:effectLst/>
        </p:spPr>
      </p:pic>
      <p:pic>
        <p:nvPicPr>
          <p:cNvPr id="120838" name="Picture 6"/>
          <p:cNvPicPr>
            <a:picLocks noChangeAspect="1" noChangeArrowheads="1"/>
          </p:cNvPicPr>
          <p:nvPr/>
        </p:nvPicPr>
        <p:blipFill>
          <a:blip r:embed="rId5">
            <a:duotone>
              <a:prstClr val="black"/>
              <a:schemeClr val="accent4">
                <a:tint val="45000"/>
                <a:satMod val="400000"/>
              </a:schemeClr>
            </a:duotone>
            <a:lum bright="-30000" contrast="85000"/>
          </a:blip>
          <a:srcRect/>
          <a:stretch>
            <a:fillRect/>
          </a:stretch>
        </p:blipFill>
        <p:spPr bwMode="auto">
          <a:xfrm>
            <a:off x="404673" y="2462995"/>
            <a:ext cx="8606585" cy="567289"/>
          </a:xfrm>
          <a:prstGeom prst="rect">
            <a:avLst/>
          </a:prstGeom>
          <a:noFill/>
          <a:ln w="9525">
            <a:noFill/>
            <a:miter lim="800000"/>
            <a:headEnd/>
            <a:tailEnd/>
          </a:ln>
          <a:effectLst/>
        </p:spPr>
      </p:pic>
      <p:sp>
        <p:nvSpPr>
          <p:cNvPr id="12" name="Title 1"/>
          <p:cNvSpPr txBox="1">
            <a:spLocks/>
          </p:cNvSpPr>
          <p:nvPr/>
        </p:nvSpPr>
        <p:spPr>
          <a:xfrm>
            <a:off x="0" y="9174"/>
            <a:ext cx="9144000" cy="1143000"/>
          </a:xfrm>
          <a:prstGeom prst="rect">
            <a:avLst/>
          </a:prstGeom>
          <a:solidFill>
            <a:srgbClr val="FFC000"/>
          </a:solid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smtClean="0">
                <a:ln>
                  <a:noFill/>
                </a:ln>
                <a:solidFill>
                  <a:srgbClr val="FF0000"/>
                </a:solidFill>
                <a:effectLst/>
                <a:uLnTx/>
                <a:uFillTx/>
                <a:latin typeface="+mj-lt"/>
                <a:ea typeface="+mj-ea"/>
                <a:cs typeface="+mj-cs"/>
              </a:rPr>
              <a:t>STEP-4: Use double thresholding and connectivity analysis to detect and link edges</a:t>
            </a:r>
            <a:endParaRPr kumimoji="0" lang="en-US" sz="2800" b="1" i="0" u="none" strike="noStrike" kern="0" cap="none" spc="0" normalizeH="0" baseline="0" noProof="0" dirty="0">
              <a:ln>
                <a:noFill/>
              </a:ln>
              <a:solidFill>
                <a:srgbClr val="FF0000"/>
              </a:solidFill>
              <a:effectLst/>
              <a:uLnTx/>
              <a:uFillTx/>
              <a:latin typeface="+mj-lt"/>
              <a:ea typeface="+mj-ea"/>
              <a:cs typeface="+mj-cs"/>
            </a:endParaRPr>
          </a:p>
        </p:txBody>
      </p:sp>
      <p:pic>
        <p:nvPicPr>
          <p:cNvPr id="120840" name="Picture 8"/>
          <p:cNvPicPr>
            <a:picLocks noChangeAspect="1" noChangeArrowheads="1"/>
          </p:cNvPicPr>
          <p:nvPr/>
        </p:nvPicPr>
        <p:blipFill>
          <a:blip r:embed="rId6">
            <a:clrChange>
              <a:clrFrom>
                <a:srgbClr val="FFFFFF"/>
              </a:clrFrom>
              <a:clrTo>
                <a:srgbClr val="FFFFFF">
                  <a:alpha val="0"/>
                </a:srgbClr>
              </a:clrTo>
            </a:clrChange>
            <a:duotone>
              <a:prstClr val="black"/>
              <a:schemeClr val="accent4">
                <a:tint val="45000"/>
                <a:satMod val="400000"/>
              </a:schemeClr>
            </a:duotone>
            <a:lum bright="-30000" contrast="88000"/>
          </a:blip>
          <a:srcRect/>
          <a:stretch>
            <a:fillRect/>
          </a:stretch>
        </p:blipFill>
        <p:spPr bwMode="auto">
          <a:xfrm>
            <a:off x="322314" y="3110373"/>
            <a:ext cx="8438228" cy="35411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553065" y="1"/>
            <a:ext cx="8037871" cy="5653088"/>
          </a:xfrm>
          <a:prstGeom prst="rect">
            <a:avLst/>
          </a:prstGeom>
          <a:noFill/>
          <a:ln w="9525">
            <a:noFill/>
            <a:miter lim="800000"/>
            <a:headEnd/>
            <a:tailEnd/>
          </a:ln>
        </p:spPr>
      </p:pic>
      <p:sp>
        <p:nvSpPr>
          <p:cNvPr id="4" name="Rectangle 3"/>
          <p:cNvSpPr/>
          <p:nvPr/>
        </p:nvSpPr>
        <p:spPr>
          <a:xfrm>
            <a:off x="442450" y="5617734"/>
            <a:ext cx="8141111" cy="1077218"/>
          </a:xfrm>
          <a:prstGeom prst="rect">
            <a:avLst/>
          </a:prstGeom>
        </p:spPr>
        <p:txBody>
          <a:bodyPr wrap="square">
            <a:spAutoFit/>
          </a:bodyPr>
          <a:lstStyle/>
          <a:p>
            <a:r>
              <a:rPr lang="en-US" sz="1600" b="1" dirty="0" smtClean="0">
                <a:solidFill>
                  <a:srgbClr val="002060"/>
                </a:solidFill>
              </a:rPr>
              <a:t>(a) Original image of size pixels, with intensity values scaled to the range [0, 1].</a:t>
            </a:r>
          </a:p>
          <a:p>
            <a:r>
              <a:rPr lang="en-US" sz="1600" b="1" dirty="0" smtClean="0">
                <a:solidFill>
                  <a:srgbClr val="002060"/>
                </a:solidFill>
              </a:rPr>
              <a:t>(b) </a:t>
            </a:r>
            <a:r>
              <a:rPr lang="en-US" sz="1600" b="1" dirty="0" err="1" smtClean="0">
                <a:solidFill>
                  <a:srgbClr val="002060"/>
                </a:solidFill>
              </a:rPr>
              <a:t>Thresholded</a:t>
            </a:r>
            <a:r>
              <a:rPr lang="en-US" sz="1600" b="1" dirty="0" smtClean="0">
                <a:solidFill>
                  <a:srgbClr val="002060"/>
                </a:solidFill>
              </a:rPr>
              <a:t> gradient of smoothed image.</a:t>
            </a:r>
          </a:p>
          <a:p>
            <a:r>
              <a:rPr lang="en-US" sz="1600" b="1" dirty="0" smtClean="0">
                <a:solidFill>
                  <a:srgbClr val="002060"/>
                </a:solidFill>
              </a:rPr>
              <a:t>(c) </a:t>
            </a:r>
            <a:r>
              <a:rPr lang="en-US" sz="1600" b="1" dirty="0" err="1" smtClean="0">
                <a:solidFill>
                  <a:srgbClr val="002060"/>
                </a:solidFill>
              </a:rPr>
              <a:t>Imageobtained</a:t>
            </a:r>
            <a:r>
              <a:rPr lang="en-US" sz="1600" b="1" dirty="0" smtClean="0">
                <a:solidFill>
                  <a:srgbClr val="002060"/>
                </a:solidFill>
              </a:rPr>
              <a:t> using the Marr-</a:t>
            </a:r>
            <a:r>
              <a:rPr lang="en-US" sz="1600" b="1" dirty="0" err="1" smtClean="0">
                <a:solidFill>
                  <a:srgbClr val="002060"/>
                </a:solidFill>
              </a:rPr>
              <a:t>Hildreth</a:t>
            </a:r>
            <a:r>
              <a:rPr lang="en-US" sz="1600" b="1" dirty="0" smtClean="0">
                <a:solidFill>
                  <a:srgbClr val="002060"/>
                </a:solidFill>
              </a:rPr>
              <a:t> algorithm.</a:t>
            </a:r>
          </a:p>
          <a:p>
            <a:r>
              <a:rPr lang="en-US" sz="1600" b="1" dirty="0" smtClean="0">
                <a:solidFill>
                  <a:srgbClr val="002060"/>
                </a:solidFill>
              </a:rPr>
              <a:t>(d) Image obtained using the Canny algorithm.</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5234" name="Text Box 2"/>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solidFill>
                  <a:srgbClr val="FF0000"/>
                </a:solidFill>
                <a:latin typeface="Verdana" pitchFamily="34" charset="0"/>
                <a:ea typeface="新細明體" pitchFamily="18" charset="-120"/>
              </a:rPr>
              <a:t>Detection of Discontinuities</a:t>
            </a:r>
          </a:p>
          <a:p>
            <a:pPr algn="ctr">
              <a:defRPr/>
            </a:pPr>
            <a:r>
              <a:rPr lang="en-US" altLang="zh-TW" dirty="0">
                <a:solidFill>
                  <a:srgbClr val="FF0000"/>
                </a:solidFill>
                <a:latin typeface="Verdana" pitchFamily="34" charset="0"/>
                <a:ea typeface="新細明體" pitchFamily="18" charset="-120"/>
              </a:rPr>
              <a:t>Gradient Operators</a:t>
            </a:r>
          </a:p>
        </p:txBody>
      </p:sp>
      <p:sp>
        <p:nvSpPr>
          <p:cNvPr id="12292" name="Rectangle 3"/>
          <p:cNvSpPr>
            <a:spLocks noGrp="1" noChangeArrowheads="1"/>
          </p:cNvSpPr>
          <p:nvPr>
            <p:ph type="body" sz="half" idx="1"/>
          </p:nvPr>
        </p:nvSpPr>
        <p:spPr bwMode="auto">
          <a:xfrm>
            <a:off x="457200" y="1600200"/>
            <a:ext cx="823595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smtClean="0">
                <a:ea typeface="新細明體" pitchFamily="18" charset="-120"/>
              </a:rPr>
              <a:t>Second-order derivatives: (The Laplacian)</a:t>
            </a:r>
          </a:p>
          <a:p>
            <a:pPr lvl="1"/>
            <a:r>
              <a:rPr lang="en-US" altLang="zh-TW" sz="2400" smtClean="0">
                <a:ea typeface="新細明體" pitchFamily="18" charset="-120"/>
              </a:rPr>
              <a:t>The Laplacian of an 2D function  </a:t>
            </a:r>
            <a:r>
              <a:rPr lang="en-US" altLang="zh-TW" sz="2400" i="1" smtClean="0">
                <a:ea typeface="新細明體" pitchFamily="18" charset="-120"/>
              </a:rPr>
              <a:t>f</a:t>
            </a:r>
            <a:r>
              <a:rPr lang="en-US" altLang="zh-TW" sz="2400" smtClean="0">
                <a:ea typeface="新細明體" pitchFamily="18" charset="-120"/>
              </a:rPr>
              <a:t>(</a:t>
            </a:r>
            <a:r>
              <a:rPr lang="en-US" altLang="zh-TW" sz="2400" i="1" smtClean="0">
                <a:ea typeface="新細明體" pitchFamily="18" charset="-120"/>
              </a:rPr>
              <a:t>x</a:t>
            </a:r>
            <a:r>
              <a:rPr lang="en-US" altLang="zh-TW" sz="2400" smtClean="0">
                <a:ea typeface="新細明體" pitchFamily="18" charset="-120"/>
              </a:rPr>
              <a:t>,</a:t>
            </a:r>
            <a:r>
              <a:rPr lang="en-US" altLang="zh-TW" sz="2400" i="1" smtClean="0">
                <a:ea typeface="新細明體" pitchFamily="18" charset="-120"/>
              </a:rPr>
              <a:t>y</a:t>
            </a:r>
            <a:r>
              <a:rPr lang="en-US" altLang="zh-TW" sz="2400" smtClean="0">
                <a:ea typeface="新細明體" pitchFamily="18" charset="-120"/>
              </a:rPr>
              <a:t>) is defined as </a:t>
            </a:r>
          </a:p>
          <a:p>
            <a:pPr lvl="1"/>
            <a:endParaRPr lang="en-US" altLang="zh-TW" sz="2400" smtClean="0">
              <a:ea typeface="新細明體" pitchFamily="18" charset="-120"/>
            </a:endParaRPr>
          </a:p>
          <a:p>
            <a:pPr lvl="1"/>
            <a:endParaRPr lang="en-US" altLang="zh-TW" sz="2400" smtClean="0">
              <a:ea typeface="新細明體" pitchFamily="18" charset="-120"/>
            </a:endParaRPr>
          </a:p>
          <a:p>
            <a:pPr lvl="1"/>
            <a:r>
              <a:rPr lang="en-US" altLang="zh-TW" sz="2400" smtClean="0">
                <a:ea typeface="新細明體" pitchFamily="18" charset="-120"/>
              </a:rPr>
              <a:t>Two forms in practice:</a:t>
            </a:r>
          </a:p>
          <a:p>
            <a:pPr lvl="1"/>
            <a:endParaRPr lang="en-US" altLang="zh-TW" sz="2400" smtClean="0">
              <a:ea typeface="新細明體" pitchFamily="18" charset="-120"/>
            </a:endParaRPr>
          </a:p>
          <a:p>
            <a:pPr lvl="1"/>
            <a:endParaRPr lang="en-US" altLang="zh-TW" sz="2400" smtClean="0">
              <a:ea typeface="新細明體" pitchFamily="18" charset="-120"/>
            </a:endParaRPr>
          </a:p>
        </p:txBody>
      </p:sp>
      <p:graphicFrame>
        <p:nvGraphicFramePr>
          <p:cNvPr id="12290" name="Object 4"/>
          <p:cNvGraphicFramePr>
            <a:graphicFrameLocks noGrp="1" noChangeAspect="1"/>
          </p:cNvGraphicFramePr>
          <p:nvPr>
            <p:ph sz="quarter" idx="2"/>
          </p:nvPr>
        </p:nvGraphicFramePr>
        <p:xfrm>
          <a:off x="1851025" y="2547938"/>
          <a:ext cx="2203450" cy="857250"/>
        </p:xfrm>
        <a:graphic>
          <a:graphicData uri="http://schemas.openxmlformats.org/presentationml/2006/ole">
            <mc:AlternateContent xmlns:mc="http://schemas.openxmlformats.org/markup-compatibility/2006">
              <mc:Choice xmlns:v="urn:schemas-microsoft-com:vml" Requires="v">
                <p:oleObj spid="_x0000_s12305" name="方程式" r:id="rId3" imgW="1143000" imgH="444240" progId="Equation.3">
                  <p:embed/>
                </p:oleObj>
              </mc:Choice>
              <mc:Fallback>
                <p:oleObj name="方程式" r:id="rId3" imgW="1143000" imgH="44424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2547938"/>
                        <a:ext cx="22034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3" name="Picture 8"/>
          <p:cNvPicPr>
            <a:picLocks noChangeAspect="1" noChangeArrowheads="1"/>
          </p:cNvPicPr>
          <p:nvPr/>
        </p:nvPicPr>
        <p:blipFill>
          <a:blip r:embed="rId5"/>
          <a:srcRect/>
          <a:stretch>
            <a:fillRect/>
          </a:stretch>
        </p:blipFill>
        <p:spPr bwMode="auto">
          <a:xfrm>
            <a:off x="354013" y="3979863"/>
            <a:ext cx="8102600" cy="204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04" name="Text Box 4"/>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a:t>
            </a:r>
          </a:p>
        </p:txBody>
      </p:sp>
      <p:sp>
        <p:nvSpPr>
          <p:cNvPr id="13317" name="Rectangle 6"/>
          <p:cNvSpPr>
            <a:spLocks noGrp="1" noChangeArrowheads="1"/>
          </p:cNvSpPr>
          <p:nvPr>
            <p:ph type="body" sz="half" idx="1"/>
          </p:nvPr>
        </p:nvSpPr>
        <p:spPr bwMode="auto">
          <a:xfrm>
            <a:off x="457200" y="1600200"/>
            <a:ext cx="8280400" cy="5257800"/>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smtClean="0">
                <a:ea typeface="新細明體" pitchFamily="18" charset="-120"/>
              </a:rPr>
              <a:t>Consider the function:</a:t>
            </a:r>
          </a:p>
          <a:p>
            <a:endParaRPr lang="en-US" altLang="zh-TW" sz="2400" smtClean="0">
              <a:ea typeface="新細明體" pitchFamily="18" charset="-120"/>
            </a:endParaRPr>
          </a:p>
          <a:p>
            <a:endParaRPr lang="en-US" altLang="zh-TW" sz="2400" smtClean="0">
              <a:ea typeface="新細明體" pitchFamily="18" charset="-120"/>
            </a:endParaRPr>
          </a:p>
          <a:p>
            <a:endParaRPr lang="en-US" altLang="zh-TW" sz="2400" smtClean="0">
              <a:ea typeface="新細明體" pitchFamily="18" charset="-120"/>
            </a:endParaRPr>
          </a:p>
          <a:p>
            <a:r>
              <a:rPr lang="en-US" altLang="zh-TW" sz="2400" smtClean="0">
                <a:ea typeface="新細明體" pitchFamily="18" charset="-120"/>
              </a:rPr>
              <a:t>The Laplacian of </a:t>
            </a:r>
            <a:r>
              <a:rPr lang="en-US" altLang="zh-TW" sz="2400" i="1" smtClean="0">
                <a:ea typeface="新細明體" pitchFamily="18" charset="-120"/>
              </a:rPr>
              <a:t>h</a:t>
            </a:r>
            <a:r>
              <a:rPr lang="en-US" altLang="zh-TW" sz="2400" smtClean="0">
                <a:ea typeface="新細明體" pitchFamily="18" charset="-120"/>
              </a:rPr>
              <a:t> is</a:t>
            </a:r>
          </a:p>
          <a:p>
            <a:endParaRPr lang="en-US" altLang="zh-TW" sz="2400" smtClean="0">
              <a:ea typeface="新細明體" pitchFamily="18" charset="-120"/>
            </a:endParaRPr>
          </a:p>
          <a:p>
            <a:endParaRPr lang="en-US" altLang="zh-TW" sz="2400" smtClean="0">
              <a:ea typeface="新細明體" pitchFamily="18" charset="-120"/>
            </a:endParaRPr>
          </a:p>
          <a:p>
            <a:endParaRPr lang="en-US" altLang="zh-TW" sz="2400" smtClean="0">
              <a:ea typeface="新細明體" pitchFamily="18" charset="-120"/>
            </a:endParaRPr>
          </a:p>
          <a:p>
            <a:r>
              <a:rPr lang="en-US" altLang="zh-TW" sz="2400" smtClean="0">
                <a:ea typeface="新細明體" pitchFamily="18" charset="-120"/>
              </a:rPr>
              <a:t>The Laplacian of a Gaussian sometimes is called the </a:t>
            </a:r>
            <a:r>
              <a:rPr lang="en-US" altLang="zh-TW" sz="2400" smtClean="0">
                <a:solidFill>
                  <a:srgbClr val="FF0000"/>
                </a:solidFill>
                <a:ea typeface="新細明體" pitchFamily="18" charset="-120"/>
              </a:rPr>
              <a:t>Mexican hat function. </a:t>
            </a:r>
            <a:r>
              <a:rPr lang="en-US" altLang="zh-TW" sz="2400" smtClean="0">
                <a:ea typeface="新細明體" pitchFamily="18" charset="-120"/>
              </a:rPr>
              <a:t>It also can be computed by</a:t>
            </a:r>
            <a:r>
              <a:rPr lang="en-US" altLang="zh-TW" sz="2400" smtClean="0">
                <a:solidFill>
                  <a:srgbClr val="FF0000"/>
                </a:solidFill>
                <a:ea typeface="新細明體" pitchFamily="18" charset="-120"/>
              </a:rPr>
              <a:t> smoothing the image with the Gaussian smoothing mask, followed by application of the Laplacian mask.</a:t>
            </a:r>
          </a:p>
          <a:p>
            <a:endParaRPr lang="en-US" altLang="zh-TW" sz="2400" smtClean="0">
              <a:solidFill>
                <a:srgbClr val="FF0000"/>
              </a:solidFill>
              <a:ea typeface="新細明體" pitchFamily="18" charset="-120"/>
            </a:endParaRPr>
          </a:p>
        </p:txBody>
      </p:sp>
      <p:graphicFrame>
        <p:nvGraphicFramePr>
          <p:cNvPr id="13314" name="Object 7"/>
          <p:cNvGraphicFramePr>
            <a:graphicFrameLocks noGrp="1" noChangeAspect="1"/>
          </p:cNvGraphicFramePr>
          <p:nvPr>
            <p:ph sz="quarter" idx="2"/>
          </p:nvPr>
        </p:nvGraphicFramePr>
        <p:xfrm>
          <a:off x="1474788" y="2058988"/>
          <a:ext cx="5981700" cy="1130300"/>
        </p:xfrm>
        <a:graphic>
          <a:graphicData uri="http://schemas.openxmlformats.org/presentationml/2006/ole">
            <mc:AlternateContent xmlns:mc="http://schemas.openxmlformats.org/markup-compatibility/2006">
              <mc:Choice xmlns:v="urn:schemas-microsoft-com:vml" Requires="v">
                <p:oleObj spid="_x0000_s13344" name="方程式" r:id="rId3" imgW="2958840" imgH="558720" progId="Equation.3">
                  <p:embed/>
                </p:oleObj>
              </mc:Choice>
              <mc:Fallback>
                <p:oleObj name="方程式" r:id="rId3" imgW="2958840" imgH="558720" progId="Equation.3">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2058988"/>
                        <a:ext cx="59817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13"/>
          <p:cNvGraphicFramePr>
            <a:graphicFrameLocks noChangeAspect="1"/>
          </p:cNvGraphicFramePr>
          <p:nvPr/>
        </p:nvGraphicFramePr>
        <p:xfrm>
          <a:off x="1460500" y="3878263"/>
          <a:ext cx="3633788" cy="1146175"/>
        </p:xfrm>
        <a:graphic>
          <a:graphicData uri="http://schemas.openxmlformats.org/presentationml/2006/ole">
            <mc:AlternateContent xmlns:mc="http://schemas.openxmlformats.org/markup-compatibility/2006">
              <mc:Choice xmlns:v="urn:schemas-microsoft-com:vml" Requires="v">
                <p:oleObj spid="_x0000_s13345" name="方程式" r:id="rId5" imgW="1612800" imgH="507960" progId="Equation.3">
                  <p:embed/>
                </p:oleObj>
              </mc:Choice>
              <mc:Fallback>
                <p:oleObj name="方程式" r:id="rId5" imgW="1612800" imgH="50796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500" y="3878263"/>
                        <a:ext cx="3633788"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AutoShape 14"/>
          <p:cNvSpPr>
            <a:spLocks noChangeArrowheads="1"/>
          </p:cNvSpPr>
          <p:nvPr/>
        </p:nvSpPr>
        <p:spPr bwMode="auto">
          <a:xfrm>
            <a:off x="5665788" y="3883025"/>
            <a:ext cx="2878137" cy="989013"/>
          </a:xfrm>
          <a:prstGeom prst="wedgeRectCallout">
            <a:avLst>
              <a:gd name="adj1" fmla="val -67648"/>
              <a:gd name="adj2" fmla="val 13083"/>
            </a:avLst>
          </a:prstGeom>
          <a:solidFill>
            <a:schemeClr val="accent1"/>
          </a:solidFill>
          <a:ln w="9525">
            <a:noFill/>
            <a:miter lim="800000"/>
            <a:headEnd/>
            <a:tailEnd/>
          </a:ln>
        </p:spPr>
        <p:txBody>
          <a:bodyPr/>
          <a:lstStyle/>
          <a:p>
            <a:pPr algn="ctr"/>
            <a:r>
              <a:rPr lang="en-US" altLang="zh-TW">
                <a:ea typeface="新細明體" pitchFamily="18" charset="-120"/>
              </a:rPr>
              <a:t>The Laplacian of a Gaussian (LoG)</a:t>
            </a:r>
          </a:p>
        </p:txBody>
      </p:sp>
      <p:sp>
        <p:nvSpPr>
          <p:cNvPr id="13319" name="AutoShape 16"/>
          <p:cNvSpPr>
            <a:spLocks noChangeArrowheads="1"/>
          </p:cNvSpPr>
          <p:nvPr/>
        </p:nvSpPr>
        <p:spPr bwMode="auto">
          <a:xfrm>
            <a:off x="4711700" y="1670050"/>
            <a:ext cx="2878138" cy="584200"/>
          </a:xfrm>
          <a:prstGeom prst="wedgeRectCallout">
            <a:avLst>
              <a:gd name="adj1" fmla="val -95282"/>
              <a:gd name="adj2" fmla="val 64403"/>
            </a:avLst>
          </a:prstGeom>
          <a:solidFill>
            <a:schemeClr val="accent1"/>
          </a:solidFill>
          <a:ln w="9525">
            <a:noFill/>
            <a:miter lim="800000"/>
            <a:headEnd/>
            <a:tailEnd/>
          </a:ln>
        </p:spPr>
        <p:txBody>
          <a:bodyPr/>
          <a:lstStyle/>
          <a:p>
            <a:pPr algn="ctr"/>
            <a:r>
              <a:rPr lang="en-US" altLang="zh-TW">
                <a:ea typeface="新細明體" pitchFamily="18" charset="-120"/>
              </a:rPr>
              <a:t>A Gaussian function</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4514" name="Picture 3"/>
          <p:cNvPicPr>
            <a:picLocks noChangeAspect="1" noChangeArrowheads="1"/>
          </p:cNvPicPr>
          <p:nvPr/>
        </p:nvPicPr>
        <p:blipFill>
          <a:blip r:embed="rId2"/>
          <a:srcRect/>
          <a:stretch>
            <a:fillRect/>
          </a:stretch>
        </p:blipFill>
        <p:spPr bwMode="auto">
          <a:xfrm>
            <a:off x="850900" y="1498600"/>
            <a:ext cx="7861300" cy="4951413"/>
          </a:xfrm>
          <a:prstGeom prst="rect">
            <a:avLst/>
          </a:prstGeom>
          <a:noFill/>
          <a:ln w="9525">
            <a:noFill/>
            <a:miter lim="800000"/>
            <a:headEnd/>
            <a:tailEnd/>
          </a:ln>
        </p:spPr>
      </p:pic>
      <p:sp>
        <p:nvSpPr>
          <p:cNvPr id="616452" name="Text Box 4"/>
          <p:cNvSpPr txBox="1">
            <a:spLocks noChangeArrowheads="1"/>
          </p:cNvSpPr>
          <p:nvPr/>
        </p:nvSpPr>
        <p:spPr bwMode="auto">
          <a:xfrm>
            <a:off x="2386013" y="500063"/>
            <a:ext cx="4391025"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8502" name="Text Box 6"/>
          <p:cNvSpPr txBox="1">
            <a:spLocks noChangeArrowheads="1"/>
          </p:cNvSpPr>
          <p:nvPr/>
        </p:nvSpPr>
        <p:spPr bwMode="auto">
          <a:xfrm>
            <a:off x="2239963" y="500063"/>
            <a:ext cx="4684712"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 Example</a:t>
            </a:r>
          </a:p>
        </p:txBody>
      </p:sp>
      <p:grpSp>
        <p:nvGrpSpPr>
          <p:cNvPr id="14340" name="Group 11"/>
          <p:cNvGrpSpPr>
            <a:grpSpLocks/>
          </p:cNvGrpSpPr>
          <p:nvPr/>
        </p:nvGrpSpPr>
        <p:grpSpPr bwMode="auto">
          <a:xfrm>
            <a:off x="1925638" y="1393825"/>
            <a:ext cx="5629275" cy="5464175"/>
            <a:chOff x="1213" y="878"/>
            <a:chExt cx="3546" cy="3442"/>
          </a:xfrm>
        </p:grpSpPr>
        <p:graphicFrame>
          <p:nvGraphicFramePr>
            <p:cNvPr id="14338" name="Object 5"/>
            <p:cNvGraphicFramePr>
              <a:graphicFrameLocks noChangeAspect="1"/>
            </p:cNvGraphicFramePr>
            <p:nvPr/>
          </p:nvGraphicFramePr>
          <p:xfrm>
            <a:off x="1238" y="878"/>
            <a:ext cx="3521" cy="3089"/>
          </p:xfrm>
          <a:graphic>
            <a:graphicData uri="http://schemas.openxmlformats.org/presentationml/2006/ole">
              <mc:AlternateContent xmlns:mc="http://schemas.openxmlformats.org/markup-compatibility/2006">
                <mc:Choice xmlns:v="urn:schemas-microsoft-com:vml" Requires="v">
                  <p:oleObj spid="_x0000_s14353" name="Image" r:id="rId3" imgW="5904762" imgH="5180952" progId="">
                    <p:embed/>
                  </p:oleObj>
                </mc:Choice>
                <mc:Fallback>
                  <p:oleObj name="Image" r:id="rId3" imgW="5904762" imgH="518095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 y="878"/>
                          <a:ext cx="3521" cy="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Text Box 8"/>
            <p:cNvSpPr txBox="1">
              <a:spLocks noChangeArrowheads="1"/>
            </p:cNvSpPr>
            <p:nvPr/>
          </p:nvSpPr>
          <p:spPr bwMode="auto">
            <a:xfrm>
              <a:off x="3190" y="2686"/>
              <a:ext cx="1229" cy="288"/>
            </a:xfrm>
            <a:prstGeom prst="rect">
              <a:avLst/>
            </a:prstGeom>
            <a:noFill/>
            <a:ln w="9525">
              <a:noFill/>
              <a:miter lim="800000"/>
              <a:headEnd/>
              <a:tailEnd/>
            </a:ln>
          </p:spPr>
          <p:txBody>
            <a:bodyPr wrap="none">
              <a:spAutoFit/>
            </a:bodyPr>
            <a:lstStyle/>
            <a:p>
              <a:r>
                <a:rPr lang="en-US" altLang="zh-TW">
                  <a:ea typeface="新細明體" pitchFamily="18" charset="-120"/>
                </a:rPr>
                <a:t>Sobel gradient</a:t>
              </a:r>
            </a:p>
          </p:txBody>
        </p:sp>
        <p:sp>
          <p:nvSpPr>
            <p:cNvPr id="14342" name="Text Box 9"/>
            <p:cNvSpPr txBox="1">
              <a:spLocks noChangeArrowheads="1"/>
            </p:cNvSpPr>
            <p:nvPr/>
          </p:nvSpPr>
          <p:spPr bwMode="auto">
            <a:xfrm>
              <a:off x="3410" y="4032"/>
              <a:ext cx="1324" cy="288"/>
            </a:xfrm>
            <a:prstGeom prst="rect">
              <a:avLst/>
            </a:prstGeom>
            <a:noFill/>
            <a:ln w="9525">
              <a:noFill/>
              <a:miter lim="800000"/>
              <a:headEnd/>
              <a:tailEnd/>
            </a:ln>
          </p:spPr>
          <p:txBody>
            <a:bodyPr wrap="none">
              <a:spAutoFit/>
            </a:bodyPr>
            <a:lstStyle/>
            <a:p>
              <a:r>
                <a:rPr lang="en-US" altLang="zh-TW">
                  <a:ea typeface="新細明體" pitchFamily="18" charset="-120"/>
                </a:rPr>
                <a:t>Laplacian mask</a:t>
              </a:r>
            </a:p>
          </p:txBody>
        </p:sp>
        <p:sp>
          <p:nvSpPr>
            <p:cNvPr id="14343" name="Text Box 10"/>
            <p:cNvSpPr txBox="1">
              <a:spLocks noChangeArrowheads="1"/>
            </p:cNvSpPr>
            <p:nvPr/>
          </p:nvSpPr>
          <p:spPr bwMode="auto">
            <a:xfrm>
              <a:off x="1213" y="4032"/>
              <a:ext cx="2120" cy="288"/>
            </a:xfrm>
            <a:prstGeom prst="rect">
              <a:avLst/>
            </a:prstGeom>
            <a:noFill/>
            <a:ln w="9525">
              <a:noFill/>
              <a:miter lim="800000"/>
              <a:headEnd/>
              <a:tailEnd/>
            </a:ln>
          </p:spPr>
          <p:txBody>
            <a:bodyPr wrap="none">
              <a:spAutoFit/>
            </a:bodyPr>
            <a:lstStyle/>
            <a:p>
              <a:r>
                <a:rPr lang="en-US" altLang="zh-TW">
                  <a:ea typeface="新細明體" pitchFamily="18" charset="-120"/>
                </a:rPr>
                <a:t>Gaussian smooth function</a:t>
              </a: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2"/>
          <p:cNvPicPr>
            <a:picLocks noChangeAspect="1" noChangeArrowheads="1"/>
          </p:cNvPicPr>
          <p:nvPr/>
        </p:nvPicPr>
        <p:blipFill>
          <a:blip r:embed="rId3"/>
          <a:srcRect/>
          <a:stretch>
            <a:fillRect/>
          </a:stretch>
        </p:blipFill>
        <p:spPr bwMode="auto">
          <a:xfrm>
            <a:off x="606425" y="4862513"/>
            <a:ext cx="8099425" cy="1635125"/>
          </a:xfrm>
          <a:prstGeom prst="rect">
            <a:avLst/>
          </a:prstGeom>
          <a:noFill/>
          <a:ln w="9525">
            <a:noFill/>
            <a:miter lim="800000"/>
            <a:headEnd/>
            <a:tailEnd/>
          </a:ln>
        </p:spPr>
      </p:pic>
      <p:sp>
        <p:nvSpPr>
          <p:cNvPr id="739332" name="Text Box 4"/>
          <p:cNvSpPr txBox="1">
            <a:spLocks noChangeArrowheads="1"/>
          </p:cNvSpPr>
          <p:nvPr/>
        </p:nvSpPr>
        <p:spPr bwMode="auto">
          <a:xfrm>
            <a:off x="2239963" y="500063"/>
            <a:ext cx="4684712"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Detection of Discontinuities</a:t>
            </a:r>
          </a:p>
          <a:p>
            <a:pPr algn="ctr">
              <a:defRPr/>
            </a:pPr>
            <a:r>
              <a:rPr lang="en-US" altLang="zh-TW">
                <a:solidFill>
                  <a:srgbClr val="FF0000"/>
                </a:solidFill>
                <a:latin typeface="Verdana" pitchFamily="34" charset="0"/>
                <a:ea typeface="新細明體" pitchFamily="18" charset="-120"/>
              </a:rPr>
              <a:t>Gradient Operators: Example</a:t>
            </a:r>
          </a:p>
        </p:txBody>
      </p:sp>
      <p:graphicFrame>
        <p:nvGraphicFramePr>
          <p:cNvPr id="15362" name="Object 5"/>
          <p:cNvGraphicFramePr>
            <a:graphicFrameLocks noChangeAspect="1"/>
          </p:cNvGraphicFramePr>
          <p:nvPr/>
        </p:nvGraphicFramePr>
        <p:xfrm>
          <a:off x="623888" y="1677988"/>
          <a:ext cx="8075612" cy="3111500"/>
        </p:xfrm>
        <a:graphic>
          <a:graphicData uri="http://schemas.openxmlformats.org/presentationml/2006/ole">
            <mc:AlternateContent xmlns:mc="http://schemas.openxmlformats.org/markup-compatibility/2006">
              <mc:Choice xmlns:v="urn:schemas-microsoft-com:vml" Requires="v">
                <p:oleObj spid="_x0000_s15377" name="Image" r:id="rId4" imgW="8076190" imgH="3111111" progId="">
                  <p:embed/>
                </p:oleObj>
              </mc:Choice>
              <mc:Fallback>
                <p:oleObj name="Image" r:id="rId4" imgW="8076190" imgH="3111111"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 y="1677988"/>
                        <a:ext cx="8075612"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0546" name="Text Box 2"/>
          <p:cNvSpPr txBox="1">
            <a:spLocks noChangeArrowheads="1"/>
          </p:cNvSpPr>
          <p:nvPr/>
        </p:nvSpPr>
        <p:spPr bwMode="auto">
          <a:xfrm>
            <a:off x="1603375" y="500063"/>
            <a:ext cx="5961063"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Edge Linking and Boundary Detection</a:t>
            </a:r>
          </a:p>
          <a:p>
            <a:pPr algn="ctr">
              <a:defRPr/>
            </a:pPr>
            <a:r>
              <a:rPr lang="en-US" altLang="zh-TW">
                <a:solidFill>
                  <a:srgbClr val="FF0000"/>
                </a:solidFill>
                <a:latin typeface="Verdana" pitchFamily="34" charset="0"/>
                <a:ea typeface="新細明體" pitchFamily="18" charset="-120"/>
              </a:rPr>
              <a:t>Local Processing</a:t>
            </a:r>
            <a:endParaRPr lang="en-US" altLang="zh-TW">
              <a:ea typeface="新細明體" pitchFamily="18" charset="-120"/>
            </a:endParaRPr>
          </a:p>
        </p:txBody>
      </p:sp>
      <p:sp>
        <p:nvSpPr>
          <p:cNvPr id="16389" name="Rectangle 6"/>
          <p:cNvSpPr>
            <a:spLocks noGrp="1" noChangeArrowheads="1"/>
          </p:cNvSpPr>
          <p:nvPr>
            <p:ph type="body" sz="half" idx="1"/>
          </p:nvPr>
        </p:nvSpPr>
        <p:spPr bwMode="auto">
          <a:xfrm>
            <a:off x="457200" y="1600200"/>
            <a:ext cx="823595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400" smtClean="0">
                <a:ea typeface="宋体" pitchFamily="2" charset="-122"/>
              </a:rPr>
              <a:t>Two properties of edge points are useful for </a:t>
            </a:r>
            <a:r>
              <a:rPr lang="en-US" altLang="zh-TW" sz="2400" smtClean="0">
                <a:ea typeface="新細明體" pitchFamily="18" charset="-120"/>
              </a:rPr>
              <a:t>edge linking</a:t>
            </a:r>
            <a:r>
              <a:rPr lang="en-US" altLang="zh-CN" sz="2400" smtClean="0">
                <a:ea typeface="宋体" pitchFamily="2" charset="-122"/>
              </a:rPr>
              <a:t>: </a:t>
            </a:r>
            <a:endParaRPr lang="en-US" altLang="zh-TW" sz="2400" smtClean="0">
              <a:ea typeface="新細明體" pitchFamily="18" charset="-120"/>
            </a:endParaRPr>
          </a:p>
          <a:p>
            <a:pPr lvl="1"/>
            <a:r>
              <a:rPr lang="en-US" altLang="zh-CN" sz="2000" smtClean="0">
                <a:ea typeface="宋体" pitchFamily="2" charset="-122"/>
              </a:rPr>
              <a:t>the strength (or </a:t>
            </a:r>
            <a:r>
              <a:rPr lang="en-US" altLang="zh-CN" sz="2000" smtClean="0">
                <a:solidFill>
                  <a:srgbClr val="FF0000"/>
                </a:solidFill>
                <a:ea typeface="宋体" pitchFamily="2" charset="-122"/>
              </a:rPr>
              <a:t>magnitude</a:t>
            </a:r>
            <a:r>
              <a:rPr lang="en-US" altLang="zh-CN" sz="2000" smtClean="0">
                <a:ea typeface="宋体" pitchFamily="2" charset="-122"/>
              </a:rPr>
              <a:t>) of the detected edge points</a:t>
            </a:r>
            <a:endParaRPr lang="en-US" altLang="zh-TW" sz="2000" smtClean="0">
              <a:ea typeface="新細明體" pitchFamily="18" charset="-120"/>
            </a:endParaRPr>
          </a:p>
          <a:p>
            <a:pPr lvl="1"/>
            <a:r>
              <a:rPr lang="en-US" altLang="zh-CN" sz="2000" smtClean="0">
                <a:ea typeface="宋体" pitchFamily="2" charset="-122"/>
              </a:rPr>
              <a:t>their </a:t>
            </a:r>
            <a:r>
              <a:rPr lang="en-US" altLang="zh-CN" sz="2000" smtClean="0">
                <a:solidFill>
                  <a:srgbClr val="FF0000"/>
                </a:solidFill>
                <a:ea typeface="宋体" pitchFamily="2" charset="-122"/>
              </a:rPr>
              <a:t>directions</a:t>
            </a:r>
            <a:r>
              <a:rPr lang="en-US" altLang="zh-CN" sz="2000" smtClean="0">
                <a:ea typeface="宋体" pitchFamily="2" charset="-122"/>
              </a:rPr>
              <a:t> (determined from gradient directions)</a:t>
            </a:r>
            <a:endParaRPr lang="en-US" altLang="zh-TW" sz="2000" smtClean="0">
              <a:ea typeface="新細明體" pitchFamily="18" charset="-120"/>
            </a:endParaRPr>
          </a:p>
          <a:p>
            <a:r>
              <a:rPr lang="en-US" altLang="zh-CN" sz="2400" smtClean="0">
                <a:ea typeface="宋体" pitchFamily="2" charset="-122"/>
              </a:rPr>
              <a:t>This is usually done in </a:t>
            </a:r>
            <a:r>
              <a:rPr lang="en-US" altLang="zh-CN" sz="2400" smtClean="0">
                <a:solidFill>
                  <a:srgbClr val="FF0000"/>
                </a:solidFill>
                <a:ea typeface="宋体" pitchFamily="2" charset="-122"/>
              </a:rPr>
              <a:t>local neighborhoods</a:t>
            </a:r>
            <a:r>
              <a:rPr lang="en-US" altLang="zh-CN" sz="2400" smtClean="0">
                <a:ea typeface="宋体" pitchFamily="2" charset="-122"/>
              </a:rPr>
              <a:t>.</a:t>
            </a:r>
            <a:endParaRPr lang="en-US" altLang="zh-TW" sz="2400" smtClean="0">
              <a:ea typeface="新細明體" pitchFamily="18" charset="-120"/>
            </a:endParaRPr>
          </a:p>
          <a:p>
            <a:r>
              <a:rPr lang="en-US" altLang="zh-CN" sz="2400" smtClean="0">
                <a:ea typeface="宋体" pitchFamily="2" charset="-122"/>
              </a:rPr>
              <a:t>Adjacent edge points with </a:t>
            </a:r>
            <a:r>
              <a:rPr lang="en-US" altLang="zh-CN" sz="2400" smtClean="0">
                <a:solidFill>
                  <a:srgbClr val="FF0000"/>
                </a:solidFill>
                <a:ea typeface="宋体" pitchFamily="2" charset="-122"/>
              </a:rPr>
              <a:t>similar </a:t>
            </a:r>
            <a:r>
              <a:rPr lang="en-US" altLang="zh-CN" sz="2400" smtClean="0">
                <a:ea typeface="宋体" pitchFamily="2" charset="-122"/>
              </a:rPr>
              <a:t>magnitude and direction are linked</a:t>
            </a:r>
            <a:r>
              <a:rPr lang="en-US" altLang="zh-TW" sz="2400" smtClean="0">
                <a:ea typeface="新細明體" pitchFamily="18" charset="-120"/>
              </a:rPr>
              <a:t>.</a:t>
            </a:r>
          </a:p>
          <a:p>
            <a:r>
              <a:rPr lang="en-US" altLang="zh-TW" sz="2400" smtClean="0">
                <a:ea typeface="新細明體" pitchFamily="18" charset="-120"/>
              </a:rPr>
              <a:t>For example, an edge pixel with coordinates (</a:t>
            </a:r>
            <a:r>
              <a:rPr lang="en-US" altLang="zh-TW" sz="2400" i="1" smtClean="0">
                <a:ea typeface="新細明體" pitchFamily="18" charset="-120"/>
              </a:rPr>
              <a:t>x</a:t>
            </a:r>
            <a:r>
              <a:rPr lang="en-US" altLang="zh-TW" sz="2400" baseline="-25000" smtClean="0">
                <a:ea typeface="新細明體" pitchFamily="18" charset="-120"/>
              </a:rPr>
              <a:t>0</a:t>
            </a:r>
            <a:r>
              <a:rPr lang="en-US" altLang="zh-TW" sz="2400" smtClean="0">
                <a:ea typeface="新細明體" pitchFamily="18" charset="-120"/>
              </a:rPr>
              <a:t>,</a:t>
            </a:r>
            <a:r>
              <a:rPr lang="en-US" altLang="zh-TW" sz="2400" i="1" smtClean="0">
                <a:ea typeface="新細明體" pitchFamily="18" charset="-120"/>
              </a:rPr>
              <a:t>y</a:t>
            </a:r>
            <a:r>
              <a:rPr lang="en-US" altLang="zh-TW" sz="2400" baseline="-25000" smtClean="0">
                <a:ea typeface="新細明體" pitchFamily="18" charset="-120"/>
              </a:rPr>
              <a:t>0</a:t>
            </a:r>
            <a:r>
              <a:rPr lang="en-US" altLang="zh-TW" sz="2400" smtClean="0">
                <a:ea typeface="新細明體" pitchFamily="18" charset="-120"/>
              </a:rPr>
              <a:t>) in a predefined neighborhood of (</a:t>
            </a:r>
            <a:r>
              <a:rPr lang="en-US" altLang="zh-TW" sz="2400" i="1" smtClean="0">
                <a:ea typeface="新細明體" pitchFamily="18" charset="-120"/>
              </a:rPr>
              <a:t>x,y</a:t>
            </a:r>
            <a:r>
              <a:rPr lang="en-US" altLang="zh-TW" sz="2400" smtClean="0">
                <a:ea typeface="新細明體" pitchFamily="18" charset="-120"/>
              </a:rPr>
              <a:t>) is similar to the pixel at (</a:t>
            </a:r>
            <a:r>
              <a:rPr lang="en-US" altLang="zh-TW" sz="2400" i="1" smtClean="0">
                <a:ea typeface="新細明體" pitchFamily="18" charset="-120"/>
              </a:rPr>
              <a:t>x</a:t>
            </a:r>
            <a:r>
              <a:rPr lang="en-US" altLang="zh-TW" sz="2400" smtClean="0">
                <a:ea typeface="新細明體" pitchFamily="18" charset="-120"/>
              </a:rPr>
              <a:t>,</a:t>
            </a:r>
            <a:r>
              <a:rPr lang="en-US" altLang="zh-TW" sz="2400" i="1" smtClean="0">
                <a:ea typeface="新細明體" pitchFamily="18" charset="-120"/>
              </a:rPr>
              <a:t>y</a:t>
            </a:r>
            <a:r>
              <a:rPr lang="en-US" altLang="zh-TW" sz="2400" smtClean="0">
                <a:ea typeface="新細明體" pitchFamily="18" charset="-120"/>
              </a:rPr>
              <a:t>) if</a:t>
            </a:r>
          </a:p>
        </p:txBody>
      </p:sp>
      <p:graphicFrame>
        <p:nvGraphicFramePr>
          <p:cNvPr id="16386" name="Object 7"/>
          <p:cNvGraphicFramePr>
            <a:graphicFrameLocks noGrp="1" noChangeAspect="1"/>
          </p:cNvGraphicFramePr>
          <p:nvPr>
            <p:ph sz="quarter" idx="2"/>
          </p:nvPr>
        </p:nvGraphicFramePr>
        <p:xfrm>
          <a:off x="1406525" y="5056188"/>
          <a:ext cx="6678613" cy="503237"/>
        </p:xfrm>
        <a:graphic>
          <a:graphicData uri="http://schemas.openxmlformats.org/presentationml/2006/ole">
            <mc:AlternateContent xmlns:mc="http://schemas.openxmlformats.org/markup-compatibility/2006">
              <mc:Choice xmlns:v="urn:schemas-microsoft-com:vml" Requires="v">
                <p:oleObj spid="_x0000_s16416" name="方程式" r:id="rId3" imgW="3365280" imgH="253800" progId="Equation.3">
                  <p:embed/>
                </p:oleObj>
              </mc:Choice>
              <mc:Fallback>
                <p:oleObj name="方程式" r:id="rId3" imgW="3365280" imgH="253800" progId="Equation.3">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25" y="5056188"/>
                        <a:ext cx="667861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13"/>
          <p:cNvGraphicFramePr>
            <a:graphicFrameLocks noChangeAspect="1"/>
          </p:cNvGraphicFramePr>
          <p:nvPr/>
        </p:nvGraphicFramePr>
        <p:xfrm>
          <a:off x="1404938" y="5561013"/>
          <a:ext cx="7346950" cy="527050"/>
        </p:xfrm>
        <a:graphic>
          <a:graphicData uri="http://schemas.openxmlformats.org/presentationml/2006/ole">
            <mc:AlternateContent xmlns:mc="http://schemas.openxmlformats.org/markup-compatibility/2006">
              <mc:Choice xmlns:v="urn:schemas-microsoft-com:vml" Requires="v">
                <p:oleObj spid="_x0000_s16417" name="方程式" r:id="rId5" imgW="3543120" imgH="253800" progId="Equation.3">
                  <p:embed/>
                </p:oleObj>
              </mc:Choice>
              <mc:Fallback>
                <p:oleObj name="方程式" r:id="rId5" imgW="3543120" imgH="2538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5561013"/>
                        <a:ext cx="7346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1874" name="Text Box 2"/>
          <p:cNvSpPr txBox="1">
            <a:spLocks noChangeArrowheads="1"/>
          </p:cNvSpPr>
          <p:nvPr/>
        </p:nvSpPr>
        <p:spPr bwMode="auto">
          <a:xfrm>
            <a:off x="2386013" y="500063"/>
            <a:ext cx="3783408" cy="461665"/>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b="1" dirty="0"/>
              <a:t>Detection of Isolated </a:t>
            </a:r>
            <a:r>
              <a:rPr lang="en-US" b="1" dirty="0" smtClean="0"/>
              <a:t>Points</a:t>
            </a:r>
            <a:endParaRPr lang="en-US" altLang="zh-TW" b="1" dirty="0"/>
          </a:p>
        </p:txBody>
      </p:sp>
      <p:sp>
        <p:nvSpPr>
          <p:cNvPr id="5" name="TextBox 4"/>
          <p:cNvSpPr txBox="1"/>
          <p:nvPr/>
        </p:nvSpPr>
        <p:spPr>
          <a:xfrm>
            <a:off x="516193" y="1224116"/>
            <a:ext cx="8347587" cy="457200"/>
          </a:xfrm>
          <a:prstGeom prst="rect">
            <a:avLst/>
          </a:prstGeom>
          <a:noFill/>
        </p:spPr>
        <p:txBody>
          <a:bodyPr wrap="square" rtlCol="0">
            <a:spAutoFit/>
          </a:bodyPr>
          <a:lstStyle/>
          <a:p>
            <a:r>
              <a:rPr lang="en-US" dirty="0" smtClean="0"/>
              <a:t>It is done by 2</a:t>
            </a:r>
            <a:r>
              <a:rPr lang="en-US" baseline="30000" dirty="0" smtClean="0"/>
              <a:t>nd</a:t>
            </a:r>
            <a:r>
              <a:rPr lang="en-US" dirty="0" smtClean="0"/>
              <a:t> derivative i.e. </a:t>
            </a:r>
            <a:r>
              <a:rPr lang="en-US" dirty="0" err="1" smtClean="0"/>
              <a:t>Laplacian</a:t>
            </a:r>
            <a:r>
              <a:rPr lang="en-US" dirty="0" smtClean="0"/>
              <a:t> mask</a:t>
            </a:r>
            <a:endParaRPr lang="en-US" dirty="0"/>
          </a:p>
        </p:txBody>
      </p:sp>
      <p:pic>
        <p:nvPicPr>
          <p:cNvPr id="3075" name="Picture 3"/>
          <p:cNvPicPr>
            <a:picLocks noChangeAspect="1" noChangeArrowheads="1"/>
          </p:cNvPicPr>
          <p:nvPr/>
        </p:nvPicPr>
        <p:blipFill>
          <a:blip r:embed="rId2">
            <a:duotone>
              <a:prstClr val="black"/>
              <a:schemeClr val="tx2">
                <a:tint val="45000"/>
                <a:satMod val="400000"/>
              </a:schemeClr>
            </a:duotone>
            <a:lum bright="-12000" contrast="73000"/>
          </a:blip>
          <a:srcRect/>
          <a:stretch>
            <a:fillRect/>
          </a:stretch>
        </p:blipFill>
        <p:spPr bwMode="auto">
          <a:xfrm>
            <a:off x="2875935" y="1825421"/>
            <a:ext cx="3760840" cy="86559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324466" y="3524866"/>
            <a:ext cx="8495070" cy="3038166"/>
          </a:xfrm>
          <a:prstGeom prst="rect">
            <a:avLst/>
          </a:prstGeom>
          <a:noFill/>
          <a:ln w="9525">
            <a:noFill/>
            <a:miter lim="800000"/>
            <a:headEnd/>
            <a:tailEnd/>
          </a:ln>
          <a:effectLst/>
        </p:spPr>
      </p:pic>
      <p:graphicFrame>
        <p:nvGraphicFramePr>
          <p:cNvPr id="9" name="Table 8"/>
          <p:cNvGraphicFramePr>
            <a:graphicFrameLocks noGrp="1"/>
          </p:cNvGraphicFramePr>
          <p:nvPr/>
        </p:nvGraphicFramePr>
        <p:xfrm>
          <a:off x="6715432" y="1721464"/>
          <a:ext cx="2104104" cy="1685412"/>
        </p:xfrm>
        <a:graphic>
          <a:graphicData uri="http://schemas.openxmlformats.org/drawingml/2006/table">
            <a:tbl>
              <a:tblPr firstRow="1" bandRow="1">
                <a:tableStyleId>{2D5ABB26-0587-4C30-8999-92F81FD0307C}</a:tableStyleId>
              </a:tblPr>
              <a:tblGrid>
                <a:gridCol w="701368">
                  <a:extLst>
                    <a:ext uri="{9D8B030D-6E8A-4147-A177-3AD203B41FA5}">
                      <a16:colId xmlns:a16="http://schemas.microsoft.com/office/drawing/2014/main" xmlns="" val="20000"/>
                    </a:ext>
                  </a:extLst>
                </a:gridCol>
                <a:gridCol w="701368">
                  <a:extLst>
                    <a:ext uri="{9D8B030D-6E8A-4147-A177-3AD203B41FA5}">
                      <a16:colId xmlns:a16="http://schemas.microsoft.com/office/drawing/2014/main" xmlns="" val="20001"/>
                    </a:ext>
                  </a:extLst>
                </a:gridCol>
                <a:gridCol w="701368">
                  <a:extLst>
                    <a:ext uri="{9D8B030D-6E8A-4147-A177-3AD203B41FA5}">
                      <a16:colId xmlns:a16="http://schemas.microsoft.com/office/drawing/2014/main" xmlns="" val="20002"/>
                    </a:ext>
                  </a:extLst>
                </a:gridCol>
              </a:tblGrid>
              <a:tr h="561804">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61804">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561804">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1378" name="Text Box 2"/>
          <p:cNvSpPr txBox="1">
            <a:spLocks noChangeArrowheads="1"/>
          </p:cNvSpPr>
          <p:nvPr/>
        </p:nvSpPr>
        <p:spPr bwMode="auto">
          <a:xfrm>
            <a:off x="1603375" y="500063"/>
            <a:ext cx="5961063"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a:solidFill>
                  <a:srgbClr val="FF0000"/>
                </a:solidFill>
                <a:latin typeface="Verdana" pitchFamily="34" charset="0"/>
                <a:ea typeface="新細明體" pitchFamily="18" charset="-120"/>
              </a:rPr>
              <a:t>Edge Linking and Boundary Detection</a:t>
            </a:r>
          </a:p>
          <a:p>
            <a:pPr algn="ctr">
              <a:defRPr/>
            </a:pPr>
            <a:r>
              <a:rPr lang="en-US" altLang="zh-TW">
                <a:solidFill>
                  <a:srgbClr val="FF0000"/>
                </a:solidFill>
                <a:latin typeface="Verdana" pitchFamily="34" charset="0"/>
                <a:ea typeface="新細明體" pitchFamily="18" charset="-120"/>
              </a:rPr>
              <a:t>Local Processing: Example</a:t>
            </a:r>
            <a:endParaRPr lang="en-US" altLang="zh-TW">
              <a:ea typeface="新細明體" pitchFamily="18" charset="-120"/>
            </a:endParaRPr>
          </a:p>
        </p:txBody>
      </p:sp>
      <p:pic>
        <p:nvPicPr>
          <p:cNvPr id="65539" name="Picture 3"/>
          <p:cNvPicPr>
            <a:picLocks noChangeAspect="1" noChangeArrowheads="1"/>
          </p:cNvPicPr>
          <p:nvPr/>
        </p:nvPicPr>
        <p:blipFill>
          <a:blip r:embed="rId2"/>
          <a:srcRect/>
          <a:stretch>
            <a:fillRect/>
          </a:stretch>
        </p:blipFill>
        <p:spPr bwMode="auto">
          <a:xfrm>
            <a:off x="765175" y="1370013"/>
            <a:ext cx="7540625" cy="5184775"/>
          </a:xfrm>
          <a:prstGeom prst="rect">
            <a:avLst/>
          </a:prstGeom>
          <a:noFill/>
          <a:ln w="9525">
            <a:noFill/>
            <a:miter lim="800000"/>
            <a:headEnd/>
            <a:tailEnd/>
          </a:ln>
        </p:spPr>
      </p:pic>
      <p:sp>
        <p:nvSpPr>
          <p:cNvPr id="65540" name="Text Box 4"/>
          <p:cNvSpPr txBox="1">
            <a:spLocks noChangeArrowheads="1"/>
          </p:cNvSpPr>
          <p:nvPr/>
        </p:nvSpPr>
        <p:spPr bwMode="auto">
          <a:xfrm>
            <a:off x="417513" y="4008438"/>
            <a:ext cx="2136775" cy="2282825"/>
          </a:xfrm>
          <a:prstGeom prst="rect">
            <a:avLst/>
          </a:prstGeom>
          <a:noFill/>
          <a:ln w="9525">
            <a:noFill/>
            <a:miter lim="800000"/>
            <a:headEnd/>
            <a:tailEnd/>
          </a:ln>
        </p:spPr>
        <p:txBody>
          <a:bodyPr wrap="none">
            <a:spAutoFit/>
          </a:bodyPr>
          <a:lstStyle/>
          <a:p>
            <a:r>
              <a:rPr lang="en-US" altLang="zh-TW">
                <a:ea typeface="新細明體" pitchFamily="18" charset="-120"/>
              </a:rPr>
              <a:t>In this example,</a:t>
            </a:r>
          </a:p>
          <a:p>
            <a:r>
              <a:rPr lang="en-US" altLang="zh-TW">
                <a:ea typeface="新細明體" pitchFamily="18" charset="-120"/>
              </a:rPr>
              <a:t>we can find the</a:t>
            </a:r>
          </a:p>
          <a:p>
            <a:r>
              <a:rPr lang="en-US" altLang="zh-TW">
                <a:ea typeface="新細明體" pitchFamily="18" charset="-120"/>
              </a:rPr>
              <a:t>license plate </a:t>
            </a:r>
          </a:p>
          <a:p>
            <a:r>
              <a:rPr lang="en-US" altLang="zh-TW">
                <a:ea typeface="新細明體" pitchFamily="18" charset="-120"/>
              </a:rPr>
              <a:t>candidate after</a:t>
            </a:r>
          </a:p>
          <a:p>
            <a:r>
              <a:rPr lang="en-US" altLang="zh-TW">
                <a:ea typeface="新細明體" pitchFamily="18" charset="-120"/>
              </a:rPr>
              <a:t>edge linking</a:t>
            </a:r>
          </a:p>
          <a:p>
            <a:r>
              <a:rPr lang="en-US" altLang="zh-TW">
                <a:ea typeface="新細明體" pitchFamily="18" charset="-120"/>
              </a:rPr>
              <a:t>process.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1026" name="Text Box 2"/>
          <p:cNvSpPr txBox="1">
            <a:spLocks noChangeArrowheads="1"/>
          </p:cNvSpPr>
          <p:nvPr/>
        </p:nvSpPr>
        <p:spPr bwMode="auto">
          <a:xfrm>
            <a:off x="0" y="0"/>
            <a:ext cx="9144000" cy="457200"/>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err="1">
                <a:solidFill>
                  <a:srgbClr val="FF0000"/>
                </a:solidFill>
                <a:latin typeface="Verdana" pitchFamily="34" charset="0"/>
                <a:ea typeface="新細明體" pitchFamily="18" charset="-120"/>
              </a:rPr>
              <a:t>Thresholding</a:t>
            </a:r>
            <a:endParaRPr lang="en-US" altLang="zh-TW" dirty="0">
              <a:ea typeface="新細明體" pitchFamily="18" charset="-120"/>
            </a:endParaRPr>
          </a:p>
        </p:txBody>
      </p:sp>
      <p:sp>
        <p:nvSpPr>
          <p:cNvPr id="20484" name="Rectangle 5"/>
          <p:cNvSpPr>
            <a:spLocks noGrp="1" noChangeArrowheads="1"/>
          </p:cNvSpPr>
          <p:nvPr>
            <p:ph type="body" sz="half" idx="1"/>
          </p:nvPr>
        </p:nvSpPr>
        <p:spPr bwMode="auto">
          <a:xfrm>
            <a:off x="457200" y="1128264"/>
            <a:ext cx="8220075"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dirty="0" smtClean="0">
                <a:ea typeface="新細明體" pitchFamily="18" charset="-120"/>
              </a:rPr>
              <a:t>Assumption: the range of intensity levels covered by objects of interest is different from the background. </a:t>
            </a:r>
          </a:p>
          <a:p>
            <a:endParaRPr lang="zh-TW" altLang="en-US" sz="2400" dirty="0" smtClean="0">
              <a:ea typeface="新細明體" pitchFamily="18" charset="-120"/>
            </a:endParaRPr>
          </a:p>
        </p:txBody>
      </p:sp>
      <p:grpSp>
        <p:nvGrpSpPr>
          <p:cNvPr id="20485" name="Group 11"/>
          <p:cNvGrpSpPr>
            <a:grpSpLocks/>
          </p:cNvGrpSpPr>
          <p:nvPr/>
        </p:nvGrpSpPr>
        <p:grpSpPr bwMode="auto">
          <a:xfrm>
            <a:off x="1279836" y="6126411"/>
            <a:ext cx="6433415" cy="477838"/>
            <a:chOff x="1179" y="3534"/>
            <a:chExt cx="3298" cy="301"/>
          </a:xfrm>
        </p:grpSpPr>
        <p:sp>
          <p:nvSpPr>
            <p:cNvPr id="20487" name="Text Box 6"/>
            <p:cNvSpPr txBox="1">
              <a:spLocks noChangeArrowheads="1"/>
            </p:cNvSpPr>
            <p:nvPr/>
          </p:nvSpPr>
          <p:spPr bwMode="auto">
            <a:xfrm>
              <a:off x="1179" y="3534"/>
              <a:ext cx="1368" cy="288"/>
            </a:xfrm>
            <a:prstGeom prst="rect">
              <a:avLst/>
            </a:prstGeom>
            <a:noFill/>
            <a:ln w="9525">
              <a:noFill/>
              <a:miter lim="800000"/>
              <a:headEnd/>
              <a:tailEnd/>
            </a:ln>
          </p:spPr>
          <p:txBody>
            <a:bodyPr wrap="none">
              <a:spAutoFit/>
            </a:bodyPr>
            <a:lstStyle/>
            <a:p>
              <a:r>
                <a:rPr lang="en-US" altLang="zh-TW" dirty="0">
                  <a:ea typeface="新細明體" pitchFamily="18" charset="-120"/>
                </a:rPr>
                <a:t>Single threshold</a:t>
              </a:r>
            </a:p>
          </p:txBody>
        </p:sp>
        <p:sp>
          <p:nvSpPr>
            <p:cNvPr id="20488" name="Text Box 7"/>
            <p:cNvSpPr txBox="1">
              <a:spLocks noChangeArrowheads="1"/>
            </p:cNvSpPr>
            <p:nvPr/>
          </p:nvSpPr>
          <p:spPr bwMode="auto">
            <a:xfrm>
              <a:off x="2939" y="3547"/>
              <a:ext cx="1538" cy="288"/>
            </a:xfrm>
            <a:prstGeom prst="rect">
              <a:avLst/>
            </a:prstGeom>
            <a:noFill/>
            <a:ln w="9525">
              <a:noFill/>
              <a:miter lim="800000"/>
              <a:headEnd/>
              <a:tailEnd/>
            </a:ln>
          </p:spPr>
          <p:txBody>
            <a:bodyPr wrap="none">
              <a:spAutoFit/>
            </a:bodyPr>
            <a:lstStyle/>
            <a:p>
              <a:r>
                <a:rPr lang="en-US" altLang="zh-TW">
                  <a:ea typeface="新細明體" pitchFamily="18" charset="-120"/>
                </a:rPr>
                <a:t>Multiple threshold</a:t>
              </a:r>
            </a:p>
          </p:txBody>
        </p:sp>
      </p:grpSp>
      <p:graphicFrame>
        <p:nvGraphicFramePr>
          <p:cNvPr id="20482" name="Object 8"/>
          <p:cNvGraphicFramePr>
            <a:graphicFrameLocks noGrp="1" noChangeAspect="1"/>
          </p:cNvGraphicFramePr>
          <p:nvPr>
            <p:ph sz="half" idx="2"/>
          </p:nvPr>
        </p:nvGraphicFramePr>
        <p:xfrm>
          <a:off x="368966" y="2212617"/>
          <a:ext cx="3938587" cy="881062"/>
        </p:xfrm>
        <a:graphic>
          <a:graphicData uri="http://schemas.openxmlformats.org/presentationml/2006/ole">
            <mc:AlternateContent xmlns:mc="http://schemas.openxmlformats.org/markup-compatibility/2006">
              <mc:Choice xmlns:v="urn:schemas-microsoft-com:vml" Requires="v">
                <p:oleObj spid="_x0000_s20497" name="方程式" r:id="rId3" imgW="2044440" imgH="457200" progId="Equation.3">
                  <p:embed/>
                </p:oleObj>
              </mc:Choice>
              <mc:Fallback>
                <p:oleObj name="方程式" r:id="rId3" imgW="2044440" imgH="457200" progId="Equation.3">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66" y="2212617"/>
                        <a:ext cx="3938587"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5"/>
          <p:cNvPicPr>
            <a:picLocks noChangeAspect="1" noChangeArrowheads="1"/>
          </p:cNvPicPr>
          <p:nvPr/>
        </p:nvPicPr>
        <p:blipFill>
          <a:blip r:embed="rId5">
            <a:duotone>
              <a:prstClr val="black"/>
              <a:schemeClr val="accent4">
                <a:tint val="45000"/>
                <a:satMod val="400000"/>
              </a:schemeClr>
            </a:duotone>
            <a:lum bright="-26000" contrast="100000"/>
          </a:blip>
          <a:srcRect/>
          <a:stretch>
            <a:fillRect/>
          </a:stretch>
        </p:blipFill>
        <p:spPr bwMode="auto">
          <a:xfrm>
            <a:off x="4911214" y="2143586"/>
            <a:ext cx="4173794" cy="1101059"/>
          </a:xfrm>
          <a:prstGeom prst="rect">
            <a:avLst/>
          </a:prstGeom>
          <a:noFill/>
          <a:ln w="9525">
            <a:noFill/>
            <a:miter lim="800000"/>
            <a:headEnd/>
            <a:tailEnd/>
          </a:ln>
          <a:effectLst/>
        </p:spPr>
      </p:pic>
      <p:pic>
        <p:nvPicPr>
          <p:cNvPr id="20483" name="Picture 3"/>
          <p:cNvPicPr>
            <a:picLocks noChangeAspect="1" noChangeArrowheads="1"/>
          </p:cNvPicPr>
          <p:nvPr/>
        </p:nvPicPr>
        <p:blipFill>
          <a:blip r:embed="rId6">
            <a:duotone>
              <a:prstClr val="black"/>
              <a:schemeClr val="accent4">
                <a:tint val="45000"/>
                <a:satMod val="400000"/>
              </a:schemeClr>
            </a:duotone>
            <a:lum bright="-40000" contrast="88000"/>
          </a:blip>
          <a:srcRect/>
          <a:stretch>
            <a:fillRect/>
          </a:stretch>
        </p:blipFill>
        <p:spPr bwMode="auto">
          <a:xfrm>
            <a:off x="442452" y="3509501"/>
            <a:ext cx="7787148" cy="2537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4"/>
            <a:ext cx="9144000" cy="654505"/>
          </a:xfrm>
          <a:solidFill>
            <a:srgbClr val="FFC000"/>
          </a:solidFill>
        </p:spPr>
        <p:txBody>
          <a:bodyPr/>
          <a:lstStyle/>
          <a:p>
            <a:r>
              <a:rPr lang="en-US" sz="3600" b="1" dirty="0" smtClean="0">
                <a:solidFill>
                  <a:srgbClr val="FF0000"/>
                </a:solidFill>
              </a:rPr>
              <a:t>The role of noise in image </a:t>
            </a:r>
            <a:r>
              <a:rPr lang="en-US" sz="3600" b="1" dirty="0" err="1" smtClean="0">
                <a:solidFill>
                  <a:srgbClr val="FF0000"/>
                </a:solidFill>
              </a:rPr>
              <a:t>thresholding</a:t>
            </a:r>
            <a:endParaRPr lang="en-US" sz="3600" b="1" dirty="0">
              <a:solidFill>
                <a:srgbClr val="FF0000"/>
              </a:solidFill>
            </a:endParaRPr>
          </a:p>
        </p:txBody>
      </p:sp>
      <p:pic>
        <p:nvPicPr>
          <p:cNvPr id="121859" name="Picture 3"/>
          <p:cNvPicPr>
            <a:picLocks noGrp="1" noChangeAspect="1" noChangeArrowheads="1"/>
          </p:cNvPicPr>
          <p:nvPr>
            <p:ph idx="1"/>
          </p:nvPr>
        </p:nvPicPr>
        <p:blipFill>
          <a:blip r:embed="rId2"/>
          <a:srcRect/>
          <a:stretch>
            <a:fillRect/>
          </a:stretch>
        </p:blipFill>
        <p:spPr bwMode="auto">
          <a:xfrm>
            <a:off x="442452" y="647734"/>
            <a:ext cx="8318090" cy="4204494"/>
          </a:xfrm>
          <a:prstGeom prst="rect">
            <a:avLst/>
          </a:prstGeom>
          <a:noFill/>
          <a:ln w="9525">
            <a:noFill/>
            <a:miter lim="800000"/>
            <a:headEnd/>
            <a:tailEnd/>
          </a:ln>
          <a:effectLst/>
        </p:spPr>
      </p:pic>
      <p:sp>
        <p:nvSpPr>
          <p:cNvPr id="6" name="Rectangle 5"/>
          <p:cNvSpPr/>
          <p:nvPr/>
        </p:nvSpPr>
        <p:spPr>
          <a:xfrm>
            <a:off x="486697" y="4987903"/>
            <a:ext cx="8155858" cy="1754326"/>
          </a:xfrm>
          <a:prstGeom prst="rect">
            <a:avLst/>
          </a:prstGeom>
        </p:spPr>
        <p:txBody>
          <a:bodyPr wrap="square">
            <a:spAutoFit/>
          </a:bodyPr>
          <a:lstStyle/>
          <a:p>
            <a:pPr marL="342900" indent="-342900" algn="just">
              <a:buAutoNum type="alphaLcParenBoth"/>
            </a:pPr>
            <a:r>
              <a:rPr lang="en-US" sz="1800" b="1" dirty="0" smtClean="0">
                <a:solidFill>
                  <a:srgbClr val="002060"/>
                </a:solidFill>
              </a:rPr>
              <a:t>Noiseless 8-bit image. </a:t>
            </a:r>
          </a:p>
          <a:p>
            <a:pPr marL="342900" indent="-342900" algn="just">
              <a:buAutoNum type="alphaLcParenBoth"/>
            </a:pPr>
            <a:r>
              <a:rPr lang="en-US" sz="1800" b="1" dirty="0" smtClean="0">
                <a:solidFill>
                  <a:srgbClr val="002060"/>
                </a:solidFill>
              </a:rPr>
              <a:t>Image with additive Gaussian noise of mean 0 and standard deviation of 10 intensity levels. </a:t>
            </a:r>
          </a:p>
          <a:p>
            <a:pPr marL="342900" indent="-342900" algn="just">
              <a:buAutoNum type="alphaLcParenBoth"/>
            </a:pPr>
            <a:r>
              <a:rPr lang="en-US" sz="1800" b="1" dirty="0" smtClean="0">
                <a:solidFill>
                  <a:srgbClr val="002060"/>
                </a:solidFill>
              </a:rPr>
              <a:t>Image with additive Gaussian noise of mean 0 and standard deviation of 50 intensity levels. </a:t>
            </a:r>
          </a:p>
          <a:p>
            <a:pPr marL="342900" indent="-342900" algn="just"/>
            <a:r>
              <a:rPr lang="en-US" sz="1800" b="1" dirty="0" smtClean="0">
                <a:solidFill>
                  <a:srgbClr val="002060"/>
                </a:solidFill>
              </a:rPr>
              <a:t>(d)–(f) Corresponding histograms.</a:t>
            </a:r>
            <a:endParaRPr lang="en-US" sz="1800" b="1" dirty="0">
              <a:solidFill>
                <a:srgbClr val="00206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3074" name="Text Box 2"/>
          <p:cNvSpPr txBox="1">
            <a:spLocks noChangeArrowheads="1"/>
          </p:cNvSpPr>
          <p:nvPr/>
        </p:nvSpPr>
        <p:spPr bwMode="auto">
          <a:xfrm>
            <a:off x="0" y="-1369"/>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err="1">
                <a:solidFill>
                  <a:srgbClr val="FF0000"/>
                </a:solidFill>
                <a:latin typeface="Verdana" pitchFamily="34" charset="0"/>
                <a:ea typeface="新細明體" pitchFamily="18" charset="-120"/>
              </a:rPr>
              <a:t>Thresholding</a:t>
            </a:r>
            <a:endParaRPr lang="en-US" altLang="zh-TW" dirty="0">
              <a:solidFill>
                <a:srgbClr val="FF0000"/>
              </a:solidFill>
              <a:latin typeface="Verdana" pitchFamily="34" charset="0"/>
              <a:ea typeface="新細明體" pitchFamily="18" charset="-120"/>
            </a:endParaRPr>
          </a:p>
          <a:p>
            <a:pPr algn="ctr">
              <a:defRPr/>
            </a:pPr>
            <a:r>
              <a:rPr lang="en-US" altLang="zh-TW" dirty="0">
                <a:solidFill>
                  <a:srgbClr val="FF0000"/>
                </a:solidFill>
                <a:latin typeface="Verdana" pitchFamily="34" charset="0"/>
                <a:ea typeface="新細明體" pitchFamily="18" charset="-120"/>
              </a:rPr>
              <a:t>The Role of Illumination</a:t>
            </a:r>
            <a:endParaRPr lang="en-US" altLang="zh-TW" dirty="0">
              <a:ea typeface="新細明體" pitchFamily="18" charset="-120"/>
            </a:endParaRPr>
          </a:p>
        </p:txBody>
      </p:sp>
      <p:graphicFrame>
        <p:nvGraphicFramePr>
          <p:cNvPr id="21506" name="Object 5"/>
          <p:cNvGraphicFramePr>
            <a:graphicFrameLocks noChangeAspect="1"/>
          </p:cNvGraphicFramePr>
          <p:nvPr/>
        </p:nvGraphicFramePr>
        <p:xfrm>
          <a:off x="1349375" y="1816100"/>
          <a:ext cx="3132138" cy="2540000"/>
        </p:xfrm>
        <a:graphic>
          <a:graphicData uri="http://schemas.openxmlformats.org/presentationml/2006/ole">
            <mc:AlternateContent xmlns:mc="http://schemas.openxmlformats.org/markup-compatibility/2006">
              <mc:Choice xmlns:v="urn:schemas-microsoft-com:vml" Requires="v">
                <p:oleObj spid="_x0000_s21551" name="Image" r:id="rId3" imgW="4165079" imgH="3377778" progId="">
                  <p:embed/>
                </p:oleObj>
              </mc:Choice>
              <mc:Fallback>
                <p:oleObj name="Image" r:id="rId3" imgW="4165079" imgH="337777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75" y="1816100"/>
                        <a:ext cx="3132138"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6"/>
          <p:cNvGraphicFramePr>
            <a:graphicFrameLocks noChangeAspect="1"/>
          </p:cNvGraphicFramePr>
          <p:nvPr/>
        </p:nvGraphicFramePr>
        <p:xfrm>
          <a:off x="4660900" y="1751013"/>
          <a:ext cx="3290888" cy="2624137"/>
        </p:xfrm>
        <a:graphic>
          <a:graphicData uri="http://schemas.openxmlformats.org/presentationml/2006/ole">
            <mc:AlternateContent xmlns:mc="http://schemas.openxmlformats.org/markup-compatibility/2006">
              <mc:Choice xmlns:v="urn:schemas-microsoft-com:vml" Requires="v">
                <p:oleObj spid="_x0000_s21552" name="Image" r:id="rId5" imgW="4139683" imgH="3301587" progId="">
                  <p:embed/>
                </p:oleObj>
              </mc:Choice>
              <mc:Fallback>
                <p:oleObj name="Image" r:id="rId5" imgW="4139683" imgH="3301587"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900" y="1751013"/>
                        <a:ext cx="3290888"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7"/>
          <p:cNvGraphicFramePr>
            <a:graphicFrameLocks noChangeAspect="1"/>
          </p:cNvGraphicFramePr>
          <p:nvPr/>
        </p:nvGraphicFramePr>
        <p:xfrm>
          <a:off x="6929438" y="4524375"/>
          <a:ext cx="1852612" cy="2006600"/>
        </p:xfrm>
        <a:graphic>
          <a:graphicData uri="http://schemas.openxmlformats.org/presentationml/2006/ole">
            <mc:AlternateContent xmlns:mc="http://schemas.openxmlformats.org/markup-compatibility/2006">
              <mc:Choice xmlns:v="urn:schemas-microsoft-com:vml" Requires="v">
                <p:oleObj spid="_x0000_s21553" name="Image" r:id="rId7" imgW="1853315" imgH="2006349" progId="">
                  <p:embed/>
                </p:oleObj>
              </mc:Choice>
              <mc:Fallback>
                <p:oleObj name="Image" r:id="rId7" imgW="1853315" imgH="2006349"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9438" y="4524375"/>
                        <a:ext cx="1852612"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1618" name="Text Box 2"/>
          <p:cNvSpPr txBox="1">
            <a:spLocks noChangeArrowheads="1"/>
          </p:cNvSpPr>
          <p:nvPr/>
        </p:nvSpPr>
        <p:spPr bwMode="auto">
          <a:xfrm>
            <a:off x="0" y="0"/>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err="1">
                <a:solidFill>
                  <a:srgbClr val="FF0000"/>
                </a:solidFill>
                <a:latin typeface="Verdana" pitchFamily="34" charset="0"/>
                <a:ea typeface="新細明體" pitchFamily="18" charset="-120"/>
              </a:rPr>
              <a:t>Thresholding</a:t>
            </a:r>
            <a:endParaRPr lang="en-US" altLang="zh-TW" dirty="0">
              <a:solidFill>
                <a:srgbClr val="FF0000"/>
              </a:solidFill>
              <a:latin typeface="Verdana" pitchFamily="34" charset="0"/>
              <a:ea typeface="新細明體" pitchFamily="18" charset="-120"/>
            </a:endParaRPr>
          </a:p>
          <a:p>
            <a:pPr algn="ctr">
              <a:defRPr/>
            </a:pPr>
            <a:r>
              <a:rPr lang="en-US" altLang="zh-TW" dirty="0">
                <a:solidFill>
                  <a:srgbClr val="FF0000"/>
                </a:solidFill>
                <a:latin typeface="Verdana" pitchFamily="34" charset="0"/>
                <a:ea typeface="新細明體" pitchFamily="18" charset="-120"/>
              </a:rPr>
              <a:t>The Role of Illumination</a:t>
            </a:r>
            <a:endParaRPr lang="en-US" altLang="zh-TW" dirty="0">
              <a:ea typeface="新細明體" pitchFamily="18" charset="-120"/>
            </a:endParaRPr>
          </a:p>
        </p:txBody>
      </p:sp>
      <p:graphicFrame>
        <p:nvGraphicFramePr>
          <p:cNvPr id="22530" name="Object 3"/>
          <p:cNvGraphicFramePr>
            <a:graphicFrameLocks noChangeAspect="1"/>
          </p:cNvGraphicFramePr>
          <p:nvPr/>
        </p:nvGraphicFramePr>
        <p:xfrm>
          <a:off x="7040563" y="1625600"/>
          <a:ext cx="1866900" cy="5016500"/>
        </p:xfrm>
        <a:graphic>
          <a:graphicData uri="http://schemas.openxmlformats.org/presentationml/2006/ole">
            <mc:AlternateContent xmlns:mc="http://schemas.openxmlformats.org/markup-compatibility/2006">
              <mc:Choice xmlns:v="urn:schemas-microsoft-com:vml" Requires="v">
                <p:oleObj spid="_x0000_s22635" name="Image" r:id="rId3" imgW="1866667" imgH="5015873" progId="">
                  <p:embed/>
                </p:oleObj>
              </mc:Choice>
              <mc:Fallback>
                <p:oleObj name="Image" r:id="rId3" imgW="1866667" imgH="5015873"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563" y="1625600"/>
                        <a:ext cx="18669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4"/>
          <p:cNvGraphicFramePr>
            <a:graphicFrameLocks noChangeAspect="1"/>
          </p:cNvGraphicFramePr>
          <p:nvPr/>
        </p:nvGraphicFramePr>
        <p:xfrm>
          <a:off x="587375" y="1516063"/>
          <a:ext cx="3055938" cy="2478087"/>
        </p:xfrm>
        <a:graphic>
          <a:graphicData uri="http://schemas.openxmlformats.org/presentationml/2006/ole">
            <mc:AlternateContent xmlns:mc="http://schemas.openxmlformats.org/markup-compatibility/2006">
              <mc:Choice xmlns:v="urn:schemas-microsoft-com:vml" Requires="v">
                <p:oleObj spid="_x0000_s22636" name="Image" r:id="rId5" imgW="4165079" imgH="3377778" progId="">
                  <p:embed/>
                </p:oleObj>
              </mc:Choice>
              <mc:Fallback>
                <p:oleObj name="Image" r:id="rId5" imgW="4165079" imgH="3377778"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1516063"/>
                        <a:ext cx="3055938" cy="247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2" name="Object 7"/>
          <p:cNvGraphicFramePr>
            <a:graphicFrameLocks noChangeAspect="1"/>
          </p:cNvGraphicFramePr>
          <p:nvPr/>
        </p:nvGraphicFramePr>
        <p:xfrm>
          <a:off x="587375" y="4075113"/>
          <a:ext cx="6237288" cy="2511425"/>
        </p:xfrm>
        <a:graphic>
          <a:graphicData uri="http://schemas.openxmlformats.org/presentationml/2006/ole">
            <mc:AlternateContent xmlns:mc="http://schemas.openxmlformats.org/markup-compatibility/2006">
              <mc:Choice xmlns:v="urn:schemas-microsoft-com:vml" Requires="v">
                <p:oleObj spid="_x0000_s22637" name="Image" r:id="rId7" imgW="8393651" imgH="3377778" progId="">
                  <p:embed/>
                </p:oleObj>
              </mc:Choice>
              <mc:Fallback>
                <p:oleObj name="Image" r:id="rId7" imgW="8393651" imgH="3377778"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75" y="4075113"/>
                        <a:ext cx="6237288"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8"/>
          <p:cNvGraphicFramePr>
            <a:graphicFrameLocks noChangeAspect="1"/>
          </p:cNvGraphicFramePr>
          <p:nvPr/>
        </p:nvGraphicFramePr>
        <p:xfrm>
          <a:off x="3765550" y="1538288"/>
          <a:ext cx="3076575" cy="2417762"/>
        </p:xfrm>
        <a:graphic>
          <a:graphicData uri="http://schemas.openxmlformats.org/presentationml/2006/ole">
            <mc:AlternateContent xmlns:mc="http://schemas.openxmlformats.org/markup-compatibility/2006">
              <mc:Choice xmlns:v="urn:schemas-microsoft-com:vml" Requires="v">
                <p:oleObj spid="_x0000_s22638" name="Image" r:id="rId9" imgW="4279365" imgH="3365079" progId="">
                  <p:embed/>
                </p:oleObj>
              </mc:Choice>
              <mc:Fallback>
                <p:oleObj name="Image" r:id="rId9" imgW="4279365" imgH="3365079" progId="">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5550" y="1538288"/>
                        <a:ext cx="3076575" cy="241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8" name="Text Box 9"/>
          <p:cNvSpPr txBox="1">
            <a:spLocks noChangeArrowheads="1"/>
          </p:cNvSpPr>
          <p:nvPr/>
        </p:nvSpPr>
        <p:spPr bwMode="auto">
          <a:xfrm>
            <a:off x="3190875" y="3557588"/>
            <a:ext cx="522288" cy="457200"/>
          </a:xfrm>
          <a:prstGeom prst="rect">
            <a:avLst/>
          </a:prstGeom>
          <a:solidFill>
            <a:schemeClr val="bg1"/>
          </a:solidFill>
          <a:ln w="9525">
            <a:noFill/>
            <a:miter lim="800000"/>
            <a:headEnd/>
            <a:tailEnd/>
          </a:ln>
        </p:spPr>
        <p:txBody>
          <a:bodyPr wrap="none">
            <a:spAutoFit/>
          </a:bodyPr>
          <a:lstStyle/>
          <a:p>
            <a:r>
              <a:rPr lang="en-US" altLang="zh-TW">
                <a:ea typeface="新細明體" pitchFamily="18" charset="-120"/>
              </a:rPr>
              <a:t>(a)</a:t>
            </a:r>
          </a:p>
        </p:txBody>
      </p:sp>
      <p:sp>
        <p:nvSpPr>
          <p:cNvPr id="22539" name="Rectangle 10"/>
          <p:cNvSpPr>
            <a:spLocks noChangeArrowheads="1"/>
          </p:cNvSpPr>
          <p:nvPr/>
        </p:nvSpPr>
        <p:spPr bwMode="auto">
          <a:xfrm>
            <a:off x="3741738" y="3544888"/>
            <a:ext cx="522287" cy="457200"/>
          </a:xfrm>
          <a:prstGeom prst="rect">
            <a:avLst/>
          </a:prstGeom>
          <a:solidFill>
            <a:schemeClr val="bg1"/>
          </a:solidFill>
          <a:ln w="9525">
            <a:noFill/>
            <a:miter lim="800000"/>
            <a:headEnd/>
            <a:tailEnd/>
          </a:ln>
        </p:spPr>
        <p:txBody>
          <a:bodyPr wrap="none">
            <a:spAutoFit/>
          </a:bodyPr>
          <a:lstStyle/>
          <a:p>
            <a:r>
              <a:rPr lang="en-US" altLang="zh-TW">
                <a:ea typeface="新細明體" pitchFamily="18" charset="-120"/>
              </a:rPr>
              <a:t>(c)</a:t>
            </a:r>
          </a:p>
        </p:txBody>
      </p:sp>
      <p:sp>
        <p:nvSpPr>
          <p:cNvPr id="22540" name="Rectangle 11"/>
          <p:cNvSpPr>
            <a:spLocks noChangeArrowheads="1"/>
          </p:cNvSpPr>
          <p:nvPr/>
        </p:nvSpPr>
        <p:spPr bwMode="auto">
          <a:xfrm>
            <a:off x="3756025" y="4130675"/>
            <a:ext cx="522288" cy="457200"/>
          </a:xfrm>
          <a:prstGeom prst="rect">
            <a:avLst/>
          </a:prstGeom>
          <a:solidFill>
            <a:schemeClr val="bg1"/>
          </a:solidFill>
          <a:ln w="9525">
            <a:noFill/>
            <a:miter lim="800000"/>
            <a:headEnd/>
            <a:tailEnd/>
          </a:ln>
        </p:spPr>
        <p:txBody>
          <a:bodyPr wrap="none">
            <a:spAutoFit/>
          </a:bodyPr>
          <a:lstStyle/>
          <a:p>
            <a:r>
              <a:rPr lang="en-US" altLang="zh-TW">
                <a:ea typeface="新細明體" pitchFamily="18" charset="-120"/>
              </a:rPr>
              <a:t>(e)</a:t>
            </a:r>
          </a:p>
        </p:txBody>
      </p:sp>
      <p:sp>
        <p:nvSpPr>
          <p:cNvPr id="22541" name="Rectangle 12"/>
          <p:cNvSpPr>
            <a:spLocks noChangeArrowheads="1"/>
          </p:cNvSpPr>
          <p:nvPr/>
        </p:nvSpPr>
        <p:spPr bwMode="auto">
          <a:xfrm>
            <a:off x="3160713" y="4114800"/>
            <a:ext cx="539750" cy="457200"/>
          </a:xfrm>
          <a:prstGeom prst="rect">
            <a:avLst/>
          </a:prstGeom>
          <a:solidFill>
            <a:schemeClr val="bg1"/>
          </a:solidFill>
          <a:ln w="9525">
            <a:noFill/>
            <a:miter lim="800000"/>
            <a:headEnd/>
            <a:tailEnd/>
          </a:ln>
        </p:spPr>
        <p:txBody>
          <a:bodyPr>
            <a:spAutoFit/>
          </a:bodyPr>
          <a:lstStyle/>
          <a:p>
            <a:r>
              <a:rPr lang="en-US" altLang="zh-TW">
                <a:ea typeface="新細明體" pitchFamily="18" charset="-120"/>
              </a:rPr>
              <a:t>(d)</a:t>
            </a:r>
          </a:p>
        </p:txBody>
      </p:sp>
      <p:graphicFrame>
        <p:nvGraphicFramePr>
          <p:cNvPr id="22534" name="Object 13"/>
          <p:cNvGraphicFramePr>
            <a:graphicFrameLocks noChangeAspect="1"/>
          </p:cNvGraphicFramePr>
          <p:nvPr/>
        </p:nvGraphicFramePr>
        <p:xfrm>
          <a:off x="711200" y="6126163"/>
          <a:ext cx="2894013" cy="415925"/>
        </p:xfrm>
        <a:graphic>
          <a:graphicData uri="http://schemas.openxmlformats.org/presentationml/2006/ole">
            <mc:AlternateContent xmlns:mc="http://schemas.openxmlformats.org/markup-compatibility/2006">
              <mc:Choice xmlns:v="urn:schemas-microsoft-com:vml" Requires="v">
                <p:oleObj spid="_x0000_s22639" name="方程式" r:id="rId11" imgW="1409400" imgH="203040" progId="Equation.3">
                  <p:embed/>
                </p:oleObj>
              </mc:Choice>
              <mc:Fallback>
                <p:oleObj name="方程式" r:id="rId11" imgW="1409400" imgH="20304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 y="6126163"/>
                        <a:ext cx="2894013" cy="415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14"/>
          <p:cNvGraphicFramePr>
            <a:graphicFrameLocks noChangeAspect="1"/>
          </p:cNvGraphicFramePr>
          <p:nvPr/>
        </p:nvGraphicFramePr>
        <p:xfrm>
          <a:off x="5824538" y="3522663"/>
          <a:ext cx="860425" cy="415925"/>
        </p:xfrm>
        <a:graphic>
          <a:graphicData uri="http://schemas.openxmlformats.org/presentationml/2006/ole">
            <mc:AlternateContent xmlns:mc="http://schemas.openxmlformats.org/markup-compatibility/2006">
              <mc:Choice xmlns:v="urn:schemas-microsoft-com:vml" Requires="v">
                <p:oleObj spid="_x0000_s22640" name="方程式" r:id="rId13" imgW="419040" imgH="203040" progId="Equation.3">
                  <p:embed/>
                </p:oleObj>
              </mc:Choice>
              <mc:Fallback>
                <p:oleObj name="方程式" r:id="rId13" imgW="419040" imgH="20304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4538" y="3522663"/>
                        <a:ext cx="860425" cy="415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6" name="Object 15"/>
          <p:cNvGraphicFramePr>
            <a:graphicFrameLocks noChangeAspect="1"/>
          </p:cNvGraphicFramePr>
          <p:nvPr/>
        </p:nvGraphicFramePr>
        <p:xfrm>
          <a:off x="635000" y="3560763"/>
          <a:ext cx="912813" cy="415925"/>
        </p:xfrm>
        <a:graphic>
          <a:graphicData uri="http://schemas.openxmlformats.org/presentationml/2006/ole">
            <mc:AlternateContent xmlns:mc="http://schemas.openxmlformats.org/markup-compatibility/2006">
              <mc:Choice xmlns:v="urn:schemas-microsoft-com:vml" Requires="v">
                <p:oleObj spid="_x0000_s22641" name="方程式" r:id="rId15" imgW="444240" imgH="203040" progId="Equation.3">
                  <p:embed/>
                </p:oleObj>
              </mc:Choice>
              <mc:Fallback>
                <p:oleObj name="方程式" r:id="rId15" imgW="444240" imgH="20304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5000" y="3560763"/>
                        <a:ext cx="912813" cy="415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24" name="Text Box 4"/>
          <p:cNvSpPr txBox="1">
            <a:spLocks noChangeArrowheads="1"/>
          </p:cNvSpPr>
          <p:nvPr/>
        </p:nvSpPr>
        <p:spPr bwMode="auto">
          <a:xfrm>
            <a:off x="0" y="13379"/>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err="1">
                <a:solidFill>
                  <a:srgbClr val="FF0000"/>
                </a:solidFill>
                <a:latin typeface="Verdana" pitchFamily="34" charset="0"/>
                <a:ea typeface="新細明體" pitchFamily="18" charset="-120"/>
              </a:rPr>
              <a:t>Thresholding</a:t>
            </a:r>
            <a:endParaRPr lang="en-US" altLang="zh-TW" dirty="0">
              <a:solidFill>
                <a:srgbClr val="FF0000"/>
              </a:solidFill>
              <a:latin typeface="Verdana" pitchFamily="34" charset="0"/>
              <a:ea typeface="新細明體" pitchFamily="18" charset="-120"/>
            </a:endParaRPr>
          </a:p>
          <a:p>
            <a:pPr algn="ctr">
              <a:defRPr/>
            </a:pPr>
            <a:r>
              <a:rPr lang="en-US" altLang="zh-TW" dirty="0">
                <a:solidFill>
                  <a:srgbClr val="FF0000"/>
                </a:solidFill>
                <a:latin typeface="Verdana" pitchFamily="34" charset="0"/>
                <a:ea typeface="新細明體" pitchFamily="18" charset="-120"/>
              </a:rPr>
              <a:t>Basic Global </a:t>
            </a:r>
            <a:r>
              <a:rPr lang="en-US" altLang="zh-TW" dirty="0" err="1">
                <a:solidFill>
                  <a:srgbClr val="FF0000"/>
                </a:solidFill>
                <a:latin typeface="Verdana" pitchFamily="34" charset="0"/>
                <a:ea typeface="新細明體" pitchFamily="18" charset="-120"/>
              </a:rPr>
              <a:t>Thresholding</a:t>
            </a:r>
            <a:endParaRPr lang="en-US" altLang="zh-TW" dirty="0">
              <a:ea typeface="新細明體" pitchFamily="18" charset="-120"/>
            </a:endParaRPr>
          </a:p>
        </p:txBody>
      </p:sp>
      <p:pic>
        <p:nvPicPr>
          <p:cNvPr id="112641" name="Picture 1"/>
          <p:cNvPicPr>
            <a:picLocks noChangeAspect="1" noChangeArrowheads="1"/>
          </p:cNvPicPr>
          <p:nvPr/>
        </p:nvPicPr>
        <p:blipFill>
          <a:blip r:embed="rId2">
            <a:duotone>
              <a:prstClr val="black"/>
              <a:schemeClr val="accent4">
                <a:tint val="45000"/>
                <a:satMod val="400000"/>
              </a:schemeClr>
            </a:duotone>
            <a:lum bright="-20000" contrast="75000"/>
          </a:blip>
          <a:srcRect/>
          <a:stretch>
            <a:fillRect/>
          </a:stretch>
        </p:blipFill>
        <p:spPr bwMode="auto">
          <a:xfrm>
            <a:off x="221226" y="1002891"/>
            <a:ext cx="8554064" cy="3507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215187"/>
          </a:xfrm>
          <a:prstGeom prst="rect">
            <a:avLst/>
          </a:prstGeom>
        </p:spPr>
      </p:pic>
    </p:spTree>
    <p:extLst>
      <p:ext uri="{BB962C8B-B14F-4D97-AF65-F5344CB8AC3E}">
        <p14:creationId xmlns:p14="http://schemas.microsoft.com/office/powerpoint/2010/main" val="3800529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754582"/>
          </a:xfrm>
          <a:prstGeom prst="rect">
            <a:avLst/>
          </a:prstGeom>
        </p:spPr>
      </p:pic>
    </p:spTree>
    <p:extLst>
      <p:ext uri="{BB962C8B-B14F-4D97-AF65-F5344CB8AC3E}">
        <p14:creationId xmlns:p14="http://schemas.microsoft.com/office/powerpoint/2010/main" val="713998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865418"/>
          </a:xfrm>
          <a:prstGeom prst="rect">
            <a:avLst/>
          </a:prstGeom>
        </p:spPr>
      </p:pic>
    </p:spTree>
    <p:extLst>
      <p:ext uri="{BB962C8B-B14F-4D97-AF65-F5344CB8AC3E}">
        <p14:creationId xmlns:p14="http://schemas.microsoft.com/office/powerpoint/2010/main" val="3728908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ext Box 2"/>
          <p:cNvSpPr txBox="1">
            <a:spLocks noChangeArrowheads="1"/>
          </p:cNvSpPr>
          <p:nvPr/>
        </p:nvSpPr>
        <p:spPr bwMode="auto">
          <a:xfrm>
            <a:off x="1" y="0"/>
            <a:ext cx="9144000" cy="457200"/>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endParaRPr lang="en-US" altLang="zh-TW" dirty="0">
              <a:ea typeface="新細明體" pitchFamily="18" charset="-120"/>
            </a:endParaRPr>
          </a:p>
        </p:txBody>
      </p:sp>
      <p:sp>
        <p:nvSpPr>
          <p:cNvPr id="73731" name="Rectangle 5"/>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sz="2800" smtClean="0">
                <a:ea typeface="新細明體" pitchFamily="18" charset="-120"/>
              </a:rPr>
              <a:t>Edges and thresholds sometimes do not give good results for segmentation.</a:t>
            </a:r>
          </a:p>
          <a:p>
            <a:r>
              <a:rPr lang="en-US" altLang="zh-TW" sz="2800" smtClean="0">
                <a:ea typeface="新細明體" pitchFamily="18" charset="-120"/>
              </a:rPr>
              <a:t>Region-based segmentation is based on the connectivity of similar pixels in a region.</a:t>
            </a:r>
          </a:p>
          <a:p>
            <a:pPr lvl="1"/>
            <a:r>
              <a:rPr lang="en-US" altLang="zh-TW" sz="2400" smtClean="0">
                <a:ea typeface="新細明體" pitchFamily="18" charset="-120"/>
              </a:rPr>
              <a:t>Each region must be uniform. </a:t>
            </a:r>
          </a:p>
          <a:p>
            <a:pPr lvl="1"/>
            <a:r>
              <a:rPr lang="en-US" altLang="zh-TW" sz="2400" smtClean="0">
                <a:ea typeface="新細明體" pitchFamily="18" charset="-120"/>
              </a:rPr>
              <a:t>Connectivity of the pixels within the region is very important.  </a:t>
            </a:r>
          </a:p>
          <a:p>
            <a:r>
              <a:rPr lang="en-US" altLang="zh-TW" sz="2800" smtClean="0">
                <a:ea typeface="新細明體" pitchFamily="18" charset="-120"/>
              </a:rPr>
              <a:t>There are two main approaches to region-based segmentation: </a:t>
            </a:r>
            <a:r>
              <a:rPr lang="en-US" altLang="zh-TW" sz="2800" smtClean="0">
                <a:solidFill>
                  <a:srgbClr val="FF0000"/>
                </a:solidFill>
                <a:ea typeface="新細明體" pitchFamily="18" charset="-120"/>
              </a:rPr>
              <a:t>region growing</a:t>
            </a:r>
            <a:r>
              <a:rPr lang="en-US" altLang="zh-TW" sz="2800" smtClean="0">
                <a:ea typeface="新細明體" pitchFamily="18" charset="-120"/>
              </a:rPr>
              <a:t> and </a:t>
            </a:r>
            <a:r>
              <a:rPr lang="en-US" altLang="zh-TW" sz="2800" smtClean="0">
                <a:solidFill>
                  <a:srgbClr val="FF0000"/>
                </a:solidFill>
                <a:ea typeface="新細明體" pitchFamily="18" charset="-120"/>
              </a:rPr>
              <a:t>region splitting</a:t>
            </a:r>
            <a:r>
              <a:rPr lang="en-US" altLang="zh-TW" sz="2800" smtClean="0">
                <a:ea typeface="新細明體" pitchFamily="18" charset="-120"/>
              </a:rPr>
              <a:t>. </a:t>
            </a:r>
            <a:endParaRPr lang="zh-TW" altLang="en-US" sz="2800" smtClean="0">
              <a:ea typeface="新細明體" pitchFamily="18" charset="-120"/>
            </a:endParaRPr>
          </a:p>
        </p:txBody>
      </p:sp>
    </p:spTree>
    <p:extLst>
      <p:ext uri="{BB962C8B-B14F-4D97-AF65-F5344CB8AC3E}">
        <p14:creationId xmlns:p14="http://schemas.microsoft.com/office/powerpoint/2010/main" val="3788225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tr-TR" smtClean="0"/>
              <a:t> </a:t>
            </a:r>
            <a:endParaRPr lang="en-US" smtClean="0"/>
          </a:p>
        </p:txBody>
      </p:sp>
      <p:sp>
        <p:nvSpPr>
          <p:cNvPr id="31747" name="Rectangle 3"/>
          <p:cNvSpPr>
            <a:spLocks noGrp="1" noChangeArrowheads="1"/>
          </p:cNvSpPr>
          <p:nvPr>
            <p:ph type="body" idx="1"/>
          </p:nvPr>
        </p:nvSpPr>
        <p:spPr bwMode="auto">
          <a:xfrm>
            <a:off x="457200" y="383458"/>
            <a:ext cx="8229600" cy="5742705"/>
          </a:xfrm>
          <a:noFill/>
          <a:ln>
            <a:miter lim="800000"/>
            <a:headEnd/>
            <a:tailEnd/>
          </a:ln>
        </p:spPr>
        <p:txBody>
          <a:bodyPr vert="horz" wrap="square" lIns="91440" tIns="45720" rIns="91440" bIns="45720" numCol="1" anchor="t" anchorCtr="0" compatLnSpc="1">
            <a:prstTxWarp prst="textNoShape">
              <a:avLst/>
            </a:prstTxWarp>
          </a:bodyPr>
          <a:lstStyle/>
          <a:p>
            <a:pPr algn="ctr">
              <a:buFontTx/>
              <a:buNone/>
            </a:pPr>
            <a:r>
              <a:rPr lang="tr-TR" sz="2400" b="1" u="sng" dirty="0" smtClean="0">
                <a:solidFill>
                  <a:srgbClr val="0070C0"/>
                </a:solidFill>
              </a:rPr>
              <a:t>Find the location of the points as follows:</a:t>
            </a:r>
          </a:p>
          <a:p>
            <a:pPr>
              <a:buFontTx/>
              <a:buNone/>
            </a:pPr>
            <a:endParaRPr lang="tr-TR" sz="2400" dirty="0" smtClean="0"/>
          </a:p>
          <a:p>
            <a:pPr>
              <a:buFontTx/>
              <a:buNone/>
            </a:pPr>
            <a:r>
              <a:rPr lang="tr-TR" sz="2400" dirty="0" smtClean="0"/>
              <a:t>w=[-1 -1 -1; -1 8 -1; -1 -1 -1];</a:t>
            </a:r>
          </a:p>
          <a:p>
            <a:pPr>
              <a:buFontTx/>
              <a:buNone/>
            </a:pPr>
            <a:r>
              <a:rPr lang="tr-TR" sz="2400" dirty="0" smtClean="0"/>
              <a:t>g=abs(imfilter ( double(f), w);</a:t>
            </a:r>
          </a:p>
          <a:p>
            <a:pPr>
              <a:buFontTx/>
              <a:buNone/>
            </a:pPr>
            <a:r>
              <a:rPr lang="tr-TR" sz="2400" dirty="0" smtClean="0"/>
              <a:t>T=max(g(:));</a:t>
            </a:r>
          </a:p>
          <a:p>
            <a:pPr>
              <a:buFontTx/>
              <a:buNone/>
            </a:pPr>
            <a:r>
              <a:rPr lang="tr-TR" sz="2400" dirty="0" smtClean="0"/>
              <a:t>g=g &gt;=T;</a:t>
            </a:r>
          </a:p>
          <a:p>
            <a:pPr>
              <a:buFontTx/>
              <a:buNone/>
            </a:pPr>
            <a:r>
              <a:rPr lang="tr-TR" sz="2400" dirty="0" smtClean="0"/>
              <a:t>imshow(g);</a:t>
            </a:r>
          </a:p>
          <a:p>
            <a:pPr>
              <a:buFontTx/>
              <a:buNone/>
            </a:pPr>
            <a:endParaRPr lang="tr-TR" sz="2400" dirty="0" smtClean="0"/>
          </a:p>
          <a:p>
            <a:pPr>
              <a:buFontTx/>
              <a:buNone/>
            </a:pPr>
            <a:endParaRPr lang="tr-TR" sz="2400" dirty="0" smtClean="0"/>
          </a:p>
          <a:p>
            <a:pPr>
              <a:buFontTx/>
              <a:buNone/>
            </a:pPr>
            <a:endParaRPr lang="en-US" sz="24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Grp="1" noChangeAspect="1" noChangeArrowheads="1"/>
          </p:cNvPicPr>
          <p:nvPr>
            <p:ph idx="1"/>
          </p:nvPr>
        </p:nvPicPr>
        <p:blipFill>
          <a:blip r:embed="rId2">
            <a:duotone>
              <a:prstClr val="black"/>
              <a:schemeClr val="accent4">
                <a:tint val="45000"/>
                <a:satMod val="400000"/>
              </a:schemeClr>
            </a:duotone>
            <a:lum bright="-30000" contrast="88000"/>
          </a:blip>
          <a:srcRect/>
          <a:stretch>
            <a:fillRect/>
          </a:stretch>
        </p:blipFill>
        <p:spPr bwMode="auto">
          <a:xfrm>
            <a:off x="294969" y="1710814"/>
            <a:ext cx="8509818" cy="4173792"/>
          </a:xfrm>
          <a:prstGeom prst="rect">
            <a:avLst/>
          </a:prstGeom>
          <a:noFill/>
          <a:ln w="9525">
            <a:noFill/>
            <a:miter lim="800000"/>
            <a:headEnd/>
            <a:tailEnd/>
          </a:ln>
          <a:effectLst/>
        </p:spPr>
      </p:pic>
      <p:sp>
        <p:nvSpPr>
          <p:cNvPr id="5"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Growing</a:t>
            </a:r>
            <a:endParaRPr lang="en-US" altLang="zh-TW" dirty="0">
              <a:ea typeface="新細明體" pitchFamily="18" charset="-120"/>
            </a:endParaRPr>
          </a:p>
        </p:txBody>
      </p:sp>
    </p:spTree>
    <p:extLst>
      <p:ext uri="{BB962C8B-B14F-4D97-AF65-F5344CB8AC3E}">
        <p14:creationId xmlns:p14="http://schemas.microsoft.com/office/powerpoint/2010/main" val="10628228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ext Box 2"/>
          <p:cNvSpPr txBox="1">
            <a:spLocks noChangeArrowheads="1"/>
          </p:cNvSpPr>
          <p:nvPr/>
        </p:nvSpPr>
        <p:spPr bwMode="auto">
          <a:xfrm>
            <a:off x="0" y="0"/>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Basic Formulation</a:t>
            </a:r>
            <a:endParaRPr lang="en-US" altLang="zh-TW" dirty="0">
              <a:ea typeface="新細明體" pitchFamily="18" charset="-120"/>
            </a:endParaRPr>
          </a:p>
        </p:txBody>
      </p:sp>
      <p:sp>
        <p:nvSpPr>
          <p:cNvPr id="25608" name="Rectangle 3"/>
          <p:cNvSpPr>
            <a:spLocks noGrp="1" noChangeArrowheads="1"/>
          </p:cNvSpPr>
          <p:nvPr>
            <p:ph type="body" sz="half" idx="1"/>
          </p:nvPr>
        </p:nvSpPr>
        <p:spPr bwMode="auto">
          <a:xfrm>
            <a:off x="457200" y="1600200"/>
            <a:ext cx="8234363" cy="5257800"/>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dirty="0" smtClean="0">
                <a:ea typeface="新細明體" pitchFamily="18" charset="-120"/>
              </a:rPr>
              <a:t> Let </a:t>
            </a:r>
            <a:r>
              <a:rPr lang="en-US" altLang="zh-TW" sz="2400" i="1" dirty="0" smtClean="0">
                <a:ea typeface="新細明體" pitchFamily="18" charset="-120"/>
              </a:rPr>
              <a:t>R</a:t>
            </a:r>
            <a:r>
              <a:rPr lang="en-US" altLang="zh-TW" sz="2400" dirty="0" smtClean="0">
                <a:ea typeface="新細明體" pitchFamily="18" charset="-120"/>
              </a:rPr>
              <a:t> represent the entire image region.</a:t>
            </a:r>
          </a:p>
          <a:p>
            <a:r>
              <a:rPr lang="en-US" altLang="zh-TW" sz="2400" dirty="0" smtClean="0">
                <a:ea typeface="新細明體" pitchFamily="18" charset="-120"/>
              </a:rPr>
              <a:t>Segmentation is a process that partitions </a:t>
            </a:r>
            <a:r>
              <a:rPr lang="en-US" altLang="zh-TW" sz="2400" i="1" dirty="0" smtClean="0">
                <a:ea typeface="新細明體" pitchFamily="18" charset="-120"/>
              </a:rPr>
              <a:t>R</a:t>
            </a:r>
            <a:r>
              <a:rPr lang="en-US" altLang="zh-TW" sz="2400" dirty="0" smtClean="0">
                <a:ea typeface="新細明體" pitchFamily="18" charset="-120"/>
              </a:rPr>
              <a:t> into  </a:t>
            </a:r>
            <a:r>
              <a:rPr lang="en-US" altLang="zh-TW" sz="2400" dirty="0" err="1" smtClean="0">
                <a:ea typeface="新細明體" pitchFamily="18" charset="-120"/>
              </a:rPr>
              <a:t>subregions</a:t>
            </a:r>
            <a:r>
              <a:rPr lang="en-US" altLang="zh-TW" sz="2400" dirty="0" smtClean="0">
                <a:ea typeface="新細明體" pitchFamily="18" charset="-120"/>
              </a:rPr>
              <a:t>, </a:t>
            </a:r>
            <a:r>
              <a:rPr lang="en-US" altLang="zh-TW" sz="2400" i="1" dirty="0" smtClean="0">
                <a:ea typeface="新細明體" pitchFamily="18" charset="-120"/>
              </a:rPr>
              <a:t>R</a:t>
            </a:r>
            <a:r>
              <a:rPr lang="en-US" altLang="zh-TW" sz="2400" i="1" baseline="-25000" dirty="0" smtClean="0">
                <a:ea typeface="新細明體" pitchFamily="18" charset="-120"/>
              </a:rPr>
              <a:t>1</a:t>
            </a:r>
            <a:r>
              <a:rPr lang="en-US" altLang="zh-TW" sz="2400" dirty="0" smtClean="0">
                <a:ea typeface="新細明體" pitchFamily="18" charset="-120"/>
              </a:rPr>
              <a:t>,</a:t>
            </a:r>
            <a:r>
              <a:rPr lang="en-US" altLang="zh-TW" sz="2400" i="1" dirty="0" smtClean="0">
                <a:ea typeface="新細明體" pitchFamily="18" charset="-120"/>
              </a:rPr>
              <a:t>R</a:t>
            </a:r>
            <a:r>
              <a:rPr lang="en-US" altLang="zh-TW" sz="2400" i="1" baseline="-25000" dirty="0" smtClean="0">
                <a:ea typeface="新細明體" pitchFamily="18" charset="-120"/>
              </a:rPr>
              <a:t>2</a:t>
            </a:r>
            <a:r>
              <a:rPr lang="en-US" altLang="zh-TW" sz="2400" dirty="0" smtClean="0">
                <a:ea typeface="新細明體" pitchFamily="18" charset="-120"/>
              </a:rPr>
              <a:t>,…,</a:t>
            </a:r>
            <a:r>
              <a:rPr lang="en-US" altLang="zh-TW" sz="2400" i="1" dirty="0" err="1" smtClean="0">
                <a:ea typeface="新細明體" pitchFamily="18" charset="-120"/>
              </a:rPr>
              <a:t>R</a:t>
            </a:r>
            <a:r>
              <a:rPr lang="en-US" altLang="zh-TW" sz="2400" i="1" baseline="-25000" dirty="0" err="1" smtClean="0">
                <a:ea typeface="新細明體" pitchFamily="18" charset="-120"/>
              </a:rPr>
              <a:t>n</a:t>
            </a:r>
            <a:r>
              <a:rPr lang="en-US" altLang="zh-TW" sz="2400" dirty="0" smtClean="0">
                <a:ea typeface="新細明體" pitchFamily="18" charset="-120"/>
              </a:rPr>
              <a:t>, such that </a:t>
            </a:r>
          </a:p>
          <a:p>
            <a:endParaRPr lang="zh-TW" altLang="en-US" sz="2400" dirty="0" smtClean="0">
              <a:ea typeface="新細明體" pitchFamily="18" charset="-120"/>
            </a:endParaRPr>
          </a:p>
          <a:p>
            <a:endParaRPr lang="zh-TW" altLang="en-US" sz="2400" dirty="0" smtClean="0">
              <a:ea typeface="新細明體" pitchFamily="18" charset="-120"/>
            </a:endParaRPr>
          </a:p>
          <a:p>
            <a:endParaRPr lang="zh-TW" altLang="en-US" sz="2400" dirty="0" smtClean="0">
              <a:ea typeface="新細明體" pitchFamily="18" charset="-120"/>
            </a:endParaRPr>
          </a:p>
          <a:p>
            <a:endParaRPr lang="zh-TW" altLang="en-US" sz="2400" dirty="0" smtClean="0">
              <a:ea typeface="新細明體" pitchFamily="18" charset="-120"/>
            </a:endParaRPr>
          </a:p>
          <a:p>
            <a:endParaRPr lang="zh-TW" altLang="en-US" sz="2400" dirty="0" smtClean="0">
              <a:ea typeface="新細明體" pitchFamily="18" charset="-120"/>
            </a:endParaRPr>
          </a:p>
          <a:p>
            <a:endParaRPr lang="zh-TW" altLang="en-US" sz="2400" dirty="0" smtClean="0">
              <a:ea typeface="新細明體" pitchFamily="18" charset="-120"/>
            </a:endParaRPr>
          </a:p>
          <a:p>
            <a:pPr>
              <a:buFontTx/>
              <a:buNone/>
            </a:pPr>
            <a:r>
              <a:rPr lang="en-US" altLang="zh-TW" sz="2400" dirty="0" smtClean="0">
                <a:ea typeface="新細明體" pitchFamily="18" charset="-120"/>
              </a:rPr>
              <a:t> where </a:t>
            </a:r>
            <a:r>
              <a:rPr lang="en-US" altLang="zh-TW" sz="2400" i="1" dirty="0" smtClean="0">
                <a:ea typeface="新細明體" pitchFamily="18" charset="-120"/>
              </a:rPr>
              <a:t>P</a:t>
            </a:r>
            <a:r>
              <a:rPr lang="en-US" altLang="zh-TW" sz="2400" dirty="0" smtClean="0">
                <a:ea typeface="新細明體" pitchFamily="18" charset="-120"/>
              </a:rPr>
              <a:t>(</a:t>
            </a:r>
            <a:r>
              <a:rPr lang="en-US" altLang="zh-TW" sz="2400" i="1" dirty="0" err="1" smtClean="0">
                <a:ea typeface="新細明體" pitchFamily="18" charset="-120"/>
              </a:rPr>
              <a:t>R</a:t>
            </a:r>
            <a:r>
              <a:rPr lang="en-US" altLang="zh-TW" sz="2400" i="1" baseline="-25000" dirty="0" err="1" smtClean="0">
                <a:ea typeface="新細明體" pitchFamily="18" charset="-120"/>
              </a:rPr>
              <a:t>k</a:t>
            </a:r>
            <a:r>
              <a:rPr lang="en-US" altLang="zh-TW" sz="2400" dirty="0" smtClean="0">
                <a:ea typeface="新細明體" pitchFamily="18" charset="-120"/>
              </a:rPr>
              <a:t>): a logical predicate defined over the points in set </a:t>
            </a:r>
            <a:r>
              <a:rPr lang="en-US" altLang="zh-TW" sz="2400" i="1" dirty="0" err="1" smtClean="0">
                <a:ea typeface="新細明體" pitchFamily="18" charset="-120"/>
              </a:rPr>
              <a:t>R</a:t>
            </a:r>
            <a:r>
              <a:rPr lang="en-US" altLang="zh-TW" sz="2400" i="1" baseline="-25000" dirty="0" err="1" smtClean="0">
                <a:ea typeface="新細明體" pitchFamily="18" charset="-120"/>
              </a:rPr>
              <a:t>k</a:t>
            </a:r>
            <a:endParaRPr lang="en-US" altLang="zh-TW" sz="2400" i="1" baseline="-25000" dirty="0" smtClean="0">
              <a:ea typeface="新細明體" pitchFamily="18" charset="-120"/>
            </a:endParaRPr>
          </a:p>
          <a:p>
            <a:pPr>
              <a:buFontTx/>
              <a:buNone/>
            </a:pPr>
            <a:r>
              <a:rPr lang="en-US" altLang="zh-TW" sz="2400" dirty="0" smtClean="0">
                <a:ea typeface="新細明體" pitchFamily="18" charset="-120"/>
              </a:rPr>
              <a:t>  </a:t>
            </a:r>
            <a:r>
              <a:rPr lang="en-US" altLang="zh-TW" sz="2400" dirty="0" smtClean="0">
                <a:solidFill>
                  <a:srgbClr val="FF0000"/>
                </a:solidFill>
                <a:ea typeface="新細明體" pitchFamily="18" charset="-120"/>
              </a:rPr>
              <a:t>For example</a:t>
            </a:r>
            <a:r>
              <a:rPr lang="en-US" altLang="zh-TW" sz="2400" dirty="0" smtClean="0">
                <a:ea typeface="新細明體" pitchFamily="18" charset="-120"/>
              </a:rPr>
              <a:t>: </a:t>
            </a:r>
            <a:r>
              <a:rPr lang="en-US" altLang="zh-TW" sz="2400" i="1" dirty="0" smtClean="0">
                <a:ea typeface="新細明體" pitchFamily="18" charset="-120"/>
              </a:rPr>
              <a:t>P</a:t>
            </a:r>
            <a:r>
              <a:rPr lang="en-US" altLang="zh-TW" sz="2400" dirty="0" smtClean="0">
                <a:ea typeface="新細明體" pitchFamily="18" charset="-120"/>
              </a:rPr>
              <a:t>(</a:t>
            </a:r>
            <a:r>
              <a:rPr lang="en-US" altLang="zh-TW" sz="2400" i="1" dirty="0" err="1" smtClean="0">
                <a:ea typeface="新細明體" pitchFamily="18" charset="-120"/>
              </a:rPr>
              <a:t>R</a:t>
            </a:r>
            <a:r>
              <a:rPr lang="en-US" altLang="zh-TW" sz="2400" i="1" baseline="-25000" dirty="0" err="1" smtClean="0">
                <a:ea typeface="新細明體" pitchFamily="18" charset="-120"/>
              </a:rPr>
              <a:t>k</a:t>
            </a:r>
            <a:r>
              <a:rPr lang="en-US" altLang="zh-TW" sz="2400" dirty="0" smtClean="0">
                <a:ea typeface="新細明體" pitchFamily="18" charset="-120"/>
              </a:rPr>
              <a:t>)=TRUE if all pixels in </a:t>
            </a:r>
            <a:r>
              <a:rPr lang="en-US" altLang="zh-TW" sz="2400" i="1" dirty="0" err="1" smtClean="0">
                <a:ea typeface="新細明體" pitchFamily="18" charset="-120"/>
              </a:rPr>
              <a:t>R</a:t>
            </a:r>
            <a:r>
              <a:rPr lang="en-US" altLang="zh-TW" sz="2400" i="1" baseline="-25000" dirty="0" err="1" smtClean="0">
                <a:ea typeface="新細明體" pitchFamily="18" charset="-120"/>
              </a:rPr>
              <a:t>k</a:t>
            </a:r>
            <a:r>
              <a:rPr lang="en-US" altLang="zh-TW" sz="2400" i="1" baseline="-25000" dirty="0" smtClean="0">
                <a:ea typeface="新細明體" pitchFamily="18" charset="-120"/>
              </a:rPr>
              <a:t> </a:t>
            </a:r>
            <a:r>
              <a:rPr lang="en-US" altLang="zh-TW" sz="2400" dirty="0" smtClean="0">
                <a:ea typeface="新細明體" pitchFamily="18" charset="-120"/>
              </a:rPr>
              <a:t>have the same gray level.</a:t>
            </a:r>
          </a:p>
        </p:txBody>
      </p:sp>
      <p:graphicFrame>
        <p:nvGraphicFramePr>
          <p:cNvPr id="25602" name="Object 4"/>
          <p:cNvGraphicFramePr>
            <a:graphicFrameLocks noGrp="1" noChangeAspect="1"/>
          </p:cNvGraphicFramePr>
          <p:nvPr>
            <p:ph sz="quarter" idx="2"/>
          </p:nvPr>
        </p:nvGraphicFramePr>
        <p:xfrm>
          <a:off x="946150" y="2806700"/>
          <a:ext cx="1863725" cy="844550"/>
        </p:xfrm>
        <a:graphic>
          <a:graphicData uri="http://schemas.openxmlformats.org/presentationml/2006/ole">
            <mc:AlternateContent xmlns:mc="http://schemas.openxmlformats.org/markup-compatibility/2006">
              <mc:Choice xmlns:v="urn:schemas-microsoft-com:vml" Requires="v">
                <p:oleObj spid="_x0000_s82946" name="方程式" r:id="rId3" imgW="812520" imgH="368280" progId="Equation.3">
                  <p:embed/>
                </p:oleObj>
              </mc:Choice>
              <mc:Fallback>
                <p:oleObj name="方程式" r:id="rId3" imgW="812520" imgH="36828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2806700"/>
                        <a:ext cx="1863725"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7"/>
          <p:cNvGraphicFramePr>
            <a:graphicFrameLocks noGrp="1" noChangeAspect="1"/>
          </p:cNvGraphicFramePr>
          <p:nvPr>
            <p:ph sz="quarter" idx="3"/>
          </p:nvPr>
        </p:nvGraphicFramePr>
        <p:xfrm>
          <a:off x="969963" y="4076700"/>
          <a:ext cx="4459287" cy="498475"/>
        </p:xfrm>
        <a:graphic>
          <a:graphicData uri="http://schemas.openxmlformats.org/presentationml/2006/ole">
            <mc:AlternateContent xmlns:mc="http://schemas.openxmlformats.org/markup-compatibility/2006">
              <mc:Choice xmlns:v="urn:schemas-microsoft-com:vml" Requires="v">
                <p:oleObj spid="_x0000_s82947" name="方程式" r:id="rId5" imgW="2158920" imgH="241200" progId="Equation.3">
                  <p:embed/>
                </p:oleObj>
              </mc:Choice>
              <mc:Fallback>
                <p:oleObj name="方程式" r:id="rId5" imgW="2158920" imgH="2412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63" y="4076700"/>
                        <a:ext cx="445928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10"/>
          <p:cNvGraphicFramePr>
            <a:graphicFrameLocks noChangeAspect="1"/>
          </p:cNvGraphicFramePr>
          <p:nvPr/>
        </p:nvGraphicFramePr>
        <p:xfrm>
          <a:off x="955675" y="3625850"/>
          <a:ext cx="5229225" cy="500063"/>
        </p:xfrm>
        <a:graphic>
          <a:graphicData uri="http://schemas.openxmlformats.org/presentationml/2006/ole">
            <mc:AlternateContent xmlns:mc="http://schemas.openxmlformats.org/markup-compatibility/2006">
              <mc:Choice xmlns:v="urn:schemas-microsoft-com:vml" Requires="v">
                <p:oleObj spid="_x0000_s82948" name="方程式" r:id="rId7" imgW="2387520" imgH="228600" progId="Equation.3">
                  <p:embed/>
                </p:oleObj>
              </mc:Choice>
              <mc:Fallback>
                <p:oleObj name="方程式" r:id="rId7" imgW="23875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675" y="3625850"/>
                        <a:ext cx="52292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5" name="Object 11"/>
          <p:cNvGraphicFramePr>
            <a:graphicFrameLocks noChangeAspect="1"/>
          </p:cNvGraphicFramePr>
          <p:nvPr/>
        </p:nvGraphicFramePr>
        <p:xfrm>
          <a:off x="976313" y="4543425"/>
          <a:ext cx="4276725" cy="473075"/>
        </p:xfrm>
        <a:graphic>
          <a:graphicData uri="http://schemas.openxmlformats.org/presentationml/2006/ole">
            <mc:AlternateContent xmlns:mc="http://schemas.openxmlformats.org/markup-compatibility/2006">
              <mc:Choice xmlns:v="urn:schemas-microsoft-com:vml" Requires="v">
                <p:oleObj spid="_x0000_s82949" name="方程式" r:id="rId9" imgW="2070000" imgH="228600" progId="Equation.3">
                  <p:embed/>
                </p:oleObj>
              </mc:Choice>
              <mc:Fallback>
                <p:oleObj name="方程式" r:id="rId9" imgW="2070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313" y="4543425"/>
                        <a:ext cx="42767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6" name="Object 12"/>
          <p:cNvGraphicFramePr>
            <a:graphicFrameLocks noChangeAspect="1"/>
          </p:cNvGraphicFramePr>
          <p:nvPr/>
        </p:nvGraphicFramePr>
        <p:xfrm>
          <a:off x="944563" y="4994275"/>
          <a:ext cx="7580312" cy="498475"/>
        </p:xfrm>
        <a:graphic>
          <a:graphicData uri="http://schemas.openxmlformats.org/presentationml/2006/ole">
            <mc:AlternateContent xmlns:mc="http://schemas.openxmlformats.org/markup-compatibility/2006">
              <mc:Choice xmlns:v="urn:schemas-microsoft-com:vml" Requires="v">
                <p:oleObj spid="_x0000_s82950" name="方程式" r:id="rId11" imgW="3670200" imgH="241200" progId="Equation.3">
                  <p:embed/>
                </p:oleObj>
              </mc:Choice>
              <mc:Fallback>
                <p:oleObj name="方程式" r:id="rId11" imgW="36702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563" y="4994275"/>
                        <a:ext cx="7580312"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9654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p:cNvPicPr>
            <a:picLocks noChangeAspect="1" noChangeArrowheads="1"/>
          </p:cNvPicPr>
          <p:nvPr/>
        </p:nvPicPr>
        <p:blipFill>
          <a:blip r:embed="rId2"/>
          <a:srcRect/>
          <a:stretch>
            <a:fillRect/>
          </a:stretch>
        </p:blipFill>
        <p:spPr bwMode="auto">
          <a:xfrm>
            <a:off x="766763" y="1444625"/>
            <a:ext cx="7410450" cy="5100638"/>
          </a:xfrm>
          <a:prstGeom prst="rect">
            <a:avLst/>
          </a:prstGeom>
          <a:noFill/>
          <a:ln w="9525">
            <a:noFill/>
            <a:miter lim="800000"/>
            <a:headEnd/>
            <a:tailEnd/>
          </a:ln>
        </p:spPr>
      </p:pic>
      <p:sp>
        <p:nvSpPr>
          <p:cNvPr id="669700"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Growing</a:t>
            </a:r>
            <a:endParaRPr lang="en-US" altLang="zh-TW" dirty="0">
              <a:ea typeface="新細明體" pitchFamily="18" charset="-120"/>
            </a:endParaRPr>
          </a:p>
        </p:txBody>
      </p:sp>
      <p:sp>
        <p:nvSpPr>
          <p:cNvPr id="74756" name="AutoShape 5"/>
          <p:cNvSpPr>
            <a:spLocks noChangeArrowheads="1"/>
          </p:cNvSpPr>
          <p:nvPr/>
        </p:nvSpPr>
        <p:spPr bwMode="auto">
          <a:xfrm>
            <a:off x="5006975" y="3536950"/>
            <a:ext cx="493713" cy="225425"/>
          </a:xfrm>
          <a:prstGeom prst="rightArrow">
            <a:avLst>
              <a:gd name="adj1" fmla="val 50000"/>
              <a:gd name="adj2" fmla="val 54754"/>
            </a:avLst>
          </a:prstGeom>
          <a:solidFill>
            <a:schemeClr val="accent1"/>
          </a:solidFill>
          <a:ln w="9525">
            <a:noFill/>
            <a:miter lim="800000"/>
            <a:headEnd/>
            <a:tailEnd/>
          </a:ln>
        </p:spPr>
        <p:txBody>
          <a:bodyPr wrap="none" anchor="ctr"/>
          <a:lstStyle/>
          <a:p>
            <a:endParaRPr lang="en-US"/>
          </a:p>
        </p:txBody>
      </p:sp>
      <p:sp>
        <p:nvSpPr>
          <p:cNvPr id="74757" name="AutoShape 6"/>
          <p:cNvSpPr>
            <a:spLocks noChangeArrowheads="1"/>
          </p:cNvSpPr>
          <p:nvPr/>
        </p:nvSpPr>
        <p:spPr bwMode="auto">
          <a:xfrm>
            <a:off x="4981575" y="4351338"/>
            <a:ext cx="493713" cy="225425"/>
          </a:xfrm>
          <a:prstGeom prst="rightArrow">
            <a:avLst>
              <a:gd name="adj1" fmla="val 50000"/>
              <a:gd name="adj2" fmla="val 54754"/>
            </a:avLst>
          </a:prstGeom>
          <a:solidFill>
            <a:schemeClr val="accent1"/>
          </a:solidFill>
          <a:ln w="9525">
            <a:noFill/>
            <a:miter lim="800000"/>
            <a:headEnd/>
            <a:tailEnd/>
          </a:ln>
        </p:spPr>
        <p:txBody>
          <a:bodyPr wrap="none" anchor="ctr"/>
          <a:lstStyle/>
          <a:p>
            <a:endParaRPr lang="en-US"/>
          </a:p>
        </p:txBody>
      </p:sp>
      <p:sp>
        <p:nvSpPr>
          <p:cNvPr id="74758" name="Line 7"/>
          <p:cNvSpPr>
            <a:spLocks noChangeShapeType="1"/>
          </p:cNvSpPr>
          <p:nvPr/>
        </p:nvSpPr>
        <p:spPr bwMode="auto">
          <a:xfrm flipH="1">
            <a:off x="4932363" y="3822700"/>
            <a:ext cx="658812" cy="374650"/>
          </a:xfrm>
          <a:prstGeom prst="line">
            <a:avLst/>
          </a:prstGeom>
          <a:noFill/>
          <a:ln w="76200">
            <a:solidFill>
              <a:schemeClr val="accent1"/>
            </a:solidFill>
            <a:round/>
            <a:headEnd/>
            <a:tailEnd type="triangle" w="med" len="med"/>
          </a:ln>
        </p:spPr>
        <p:txBody>
          <a:bodyPr/>
          <a:lstStyle/>
          <a:p>
            <a:endParaRPr lang="en-US"/>
          </a:p>
        </p:txBody>
      </p:sp>
    </p:spTree>
    <p:extLst>
      <p:ext uri="{BB962C8B-B14F-4D97-AF65-F5344CB8AC3E}">
        <p14:creationId xmlns:p14="http://schemas.microsoft.com/office/powerpoint/2010/main" val="14623659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6"/>
          <p:cNvSpPr>
            <a:spLocks noGrp="1" noChangeArrowheads="1"/>
          </p:cNvSpPr>
          <p:nvPr>
            <p:ph type="body" sz="half" idx="1"/>
          </p:nvPr>
        </p:nvSpPr>
        <p:spPr bwMode="auto">
          <a:xfrm>
            <a:off x="457200" y="1600200"/>
            <a:ext cx="8415338"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smtClean="0">
                <a:ea typeface="新細明體" pitchFamily="18" charset="-120"/>
              </a:rPr>
              <a:t>Fig. 10.41 shows the histogram of Fig. 10.40 (a). It is difficult to segment the defects by thresholding methods. (Applying region growing methods are better in this case.)</a:t>
            </a:r>
          </a:p>
        </p:txBody>
      </p:sp>
      <p:graphicFrame>
        <p:nvGraphicFramePr>
          <p:cNvPr id="26626" name="Object 7"/>
          <p:cNvGraphicFramePr>
            <a:graphicFrameLocks noGrp="1" noChangeAspect="1"/>
          </p:cNvGraphicFramePr>
          <p:nvPr>
            <p:ph sz="quarter" idx="2"/>
          </p:nvPr>
        </p:nvGraphicFramePr>
        <p:xfrm>
          <a:off x="927100" y="2944813"/>
          <a:ext cx="3352800" cy="2881312"/>
        </p:xfrm>
        <a:graphic>
          <a:graphicData uri="http://schemas.openxmlformats.org/presentationml/2006/ole">
            <mc:AlternateContent xmlns:mc="http://schemas.openxmlformats.org/markup-compatibility/2006">
              <mc:Choice xmlns:v="urn:schemas-microsoft-com:vml" Requires="v">
                <p:oleObj spid="_x0000_s83970" name="Image" r:id="rId3" imgW="4152381" imgH="3568254" progId="">
                  <p:embed/>
                </p:oleObj>
              </mc:Choice>
              <mc:Fallback>
                <p:oleObj name="Image" r:id="rId3" imgW="4152381" imgH="3568254"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2944813"/>
                        <a:ext cx="33528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7" name="Object 10"/>
          <p:cNvGraphicFramePr>
            <a:graphicFrameLocks noGrp="1" noChangeAspect="1"/>
          </p:cNvGraphicFramePr>
          <p:nvPr>
            <p:ph sz="quarter" idx="3"/>
          </p:nvPr>
        </p:nvGraphicFramePr>
        <p:xfrm>
          <a:off x="4567238" y="2947988"/>
          <a:ext cx="3832225" cy="2878137"/>
        </p:xfrm>
        <a:graphic>
          <a:graphicData uri="http://schemas.openxmlformats.org/presentationml/2006/ole">
            <mc:AlternateContent xmlns:mc="http://schemas.openxmlformats.org/markup-compatibility/2006">
              <mc:Choice xmlns:v="urn:schemas-microsoft-com:vml" Requires="v">
                <p:oleObj spid="_x0000_s83971" name="Image" r:id="rId5" imgW="6069841" imgH="4558730" progId="">
                  <p:embed/>
                </p:oleObj>
              </mc:Choice>
              <mc:Fallback>
                <p:oleObj name="Image" r:id="rId5" imgW="6069841" imgH="4558730" progId="">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2947988"/>
                        <a:ext cx="3832225" cy="287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Text Box 13"/>
          <p:cNvSpPr txBox="1">
            <a:spLocks noChangeArrowheads="1"/>
          </p:cNvSpPr>
          <p:nvPr/>
        </p:nvSpPr>
        <p:spPr bwMode="auto">
          <a:xfrm>
            <a:off x="5692775" y="5805488"/>
            <a:ext cx="1741488" cy="457200"/>
          </a:xfrm>
          <a:prstGeom prst="rect">
            <a:avLst/>
          </a:prstGeom>
          <a:noFill/>
          <a:ln w="9525">
            <a:noFill/>
            <a:miter lim="800000"/>
            <a:headEnd/>
            <a:tailEnd/>
          </a:ln>
        </p:spPr>
        <p:txBody>
          <a:bodyPr wrap="none">
            <a:spAutoFit/>
          </a:bodyPr>
          <a:lstStyle/>
          <a:p>
            <a:r>
              <a:rPr lang="en-US" altLang="zh-TW">
                <a:ea typeface="新細明體" pitchFamily="18" charset="-120"/>
              </a:rPr>
              <a:t>Figure 10.41</a:t>
            </a:r>
          </a:p>
        </p:txBody>
      </p:sp>
      <p:sp>
        <p:nvSpPr>
          <p:cNvPr id="26631" name="Text Box 14"/>
          <p:cNvSpPr txBox="1">
            <a:spLocks noChangeArrowheads="1"/>
          </p:cNvSpPr>
          <p:nvPr/>
        </p:nvSpPr>
        <p:spPr bwMode="auto">
          <a:xfrm>
            <a:off x="1590675" y="5900738"/>
            <a:ext cx="2079625" cy="457200"/>
          </a:xfrm>
          <a:prstGeom prst="rect">
            <a:avLst/>
          </a:prstGeom>
          <a:noFill/>
          <a:ln w="9525">
            <a:noFill/>
            <a:miter lim="800000"/>
            <a:headEnd/>
            <a:tailEnd/>
          </a:ln>
        </p:spPr>
        <p:txBody>
          <a:bodyPr wrap="none">
            <a:spAutoFit/>
          </a:bodyPr>
          <a:lstStyle/>
          <a:p>
            <a:r>
              <a:rPr lang="en-US" altLang="zh-TW">
                <a:ea typeface="新細明體" pitchFamily="18" charset="-120"/>
              </a:rPr>
              <a:t>Figure 10.40(a)</a:t>
            </a:r>
          </a:p>
        </p:txBody>
      </p:sp>
      <p:sp>
        <p:nvSpPr>
          <p:cNvPr id="8"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Growing</a:t>
            </a:r>
            <a:endParaRPr lang="en-US" altLang="zh-TW" dirty="0">
              <a:ea typeface="新細明體" pitchFamily="18" charset="-120"/>
            </a:endParaRPr>
          </a:p>
        </p:txBody>
      </p:sp>
    </p:spTree>
    <p:extLst>
      <p:ext uri="{BB962C8B-B14F-4D97-AF65-F5344CB8AC3E}">
        <p14:creationId xmlns:p14="http://schemas.microsoft.com/office/powerpoint/2010/main" val="38110776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668982"/>
          </a:xfrm>
          <a:prstGeom prst="rect">
            <a:avLst/>
          </a:prstGeom>
        </p:spPr>
      </p:pic>
    </p:spTree>
    <p:extLst>
      <p:ext uri="{BB962C8B-B14F-4D97-AF65-F5344CB8AC3E}">
        <p14:creationId xmlns:p14="http://schemas.microsoft.com/office/powerpoint/2010/main" val="41480212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95455"/>
          </a:xfrm>
          <a:prstGeom prst="rect">
            <a:avLst/>
          </a:prstGeom>
        </p:spPr>
      </p:pic>
    </p:spTree>
    <p:extLst>
      <p:ext uri="{BB962C8B-B14F-4D97-AF65-F5344CB8AC3E}">
        <p14:creationId xmlns:p14="http://schemas.microsoft.com/office/powerpoint/2010/main" val="1496944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3796"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Splitting and Merging</a:t>
            </a:r>
            <a:endParaRPr lang="en-US" altLang="zh-TW" dirty="0">
              <a:ea typeface="新細明體" pitchFamily="18" charset="-120"/>
            </a:endParaRPr>
          </a:p>
        </p:txBody>
      </p:sp>
      <p:sp>
        <p:nvSpPr>
          <p:cNvPr id="75779" name="Rectangle 6"/>
          <p:cNvSpPr>
            <a:spLocks noGrp="1" noChangeArrowheads="1"/>
          </p:cNvSpPr>
          <p:nvPr>
            <p:ph type="body" idx="1"/>
          </p:nvPr>
        </p:nvSpPr>
        <p:spPr bwMode="auto">
          <a:xfrm>
            <a:off x="441325" y="1676400"/>
            <a:ext cx="82296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smtClean="0">
                <a:ea typeface="新細明體" pitchFamily="18" charset="-120"/>
              </a:rPr>
              <a:t>Region splitting is the opposite of region growing.</a:t>
            </a:r>
          </a:p>
          <a:p>
            <a:pPr lvl="1"/>
            <a:r>
              <a:rPr lang="en-US" altLang="zh-TW" sz="2400" smtClean="0">
                <a:ea typeface="新細明體" pitchFamily="18" charset="-120"/>
              </a:rPr>
              <a:t>First there is a large region (possible the entire image).</a:t>
            </a:r>
          </a:p>
          <a:p>
            <a:pPr lvl="1"/>
            <a:r>
              <a:rPr lang="en-US" altLang="zh-TW" sz="2400" smtClean="0">
                <a:ea typeface="新細明體" pitchFamily="18" charset="-120"/>
              </a:rPr>
              <a:t>Then a predicate (measurement) is used to determine if the region is uniform.  </a:t>
            </a:r>
          </a:p>
          <a:p>
            <a:pPr lvl="1"/>
            <a:r>
              <a:rPr lang="en-US" altLang="zh-TW" sz="2400" smtClean="0">
                <a:ea typeface="新細明體" pitchFamily="18" charset="-120"/>
              </a:rPr>
              <a:t>If not, then the method requires that the region be split into two regions.  </a:t>
            </a:r>
          </a:p>
          <a:p>
            <a:pPr lvl="1"/>
            <a:r>
              <a:rPr lang="en-US" altLang="zh-TW" sz="2400" smtClean="0">
                <a:ea typeface="新細明體" pitchFamily="18" charset="-120"/>
              </a:rPr>
              <a:t>Then each of these two regions is independently tested by the predicate (measurement). </a:t>
            </a:r>
          </a:p>
          <a:p>
            <a:pPr lvl="1"/>
            <a:r>
              <a:rPr lang="en-US" altLang="zh-TW" sz="2400" smtClean="0">
                <a:ea typeface="新細明體" pitchFamily="18" charset="-120"/>
              </a:rPr>
              <a:t>This procedure continues until all resulting regions are </a:t>
            </a:r>
            <a:r>
              <a:rPr lang="en-US" altLang="zh-TW" sz="2400" smtClean="0">
                <a:solidFill>
                  <a:srgbClr val="FF0000"/>
                </a:solidFill>
                <a:ea typeface="新細明體" pitchFamily="18" charset="-120"/>
              </a:rPr>
              <a:t>uniform</a:t>
            </a:r>
            <a:r>
              <a:rPr lang="en-US" altLang="zh-TW" sz="2400" smtClean="0">
                <a:ea typeface="新細明體" pitchFamily="18" charset="-120"/>
              </a:rPr>
              <a:t>. </a:t>
            </a:r>
            <a:endParaRPr lang="zh-TW" altLang="en-US" sz="2400" smtClean="0">
              <a:ea typeface="新細明體" pitchFamily="18" charset="-12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a:stretch>
            <a:fillRect/>
          </a:stretch>
        </p:blipFill>
        <p:spPr bwMode="auto">
          <a:xfrm>
            <a:off x="295275" y="3860800"/>
            <a:ext cx="8402638" cy="2420938"/>
          </a:xfrm>
          <a:prstGeom prst="rect">
            <a:avLst/>
          </a:prstGeom>
          <a:noFill/>
          <a:ln w="9525">
            <a:noFill/>
            <a:miter lim="800000"/>
            <a:headEnd/>
            <a:tailEnd/>
          </a:ln>
        </p:spPr>
      </p:pic>
      <p:sp>
        <p:nvSpPr>
          <p:cNvPr id="76804" name="Rectangle 4"/>
          <p:cNvSpPr>
            <a:spLocks noGrp="1" noChangeArrowheads="1"/>
          </p:cNvSpPr>
          <p:nvPr>
            <p:ph type="body" idx="1"/>
          </p:nvPr>
        </p:nvSpPr>
        <p:spPr bwMode="auto">
          <a:xfrm>
            <a:off x="457200" y="1600200"/>
            <a:ext cx="8424863"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smtClean="0">
                <a:ea typeface="新細明體" pitchFamily="18" charset="-120"/>
              </a:rPr>
              <a:t>The main problem with region splitting is determining where to split a region. </a:t>
            </a:r>
          </a:p>
          <a:p>
            <a:r>
              <a:rPr lang="en-US" altLang="zh-TW" sz="2400" smtClean="0">
                <a:ea typeface="新細明體" pitchFamily="18" charset="-120"/>
              </a:rPr>
              <a:t>One method to divide a region is to use a </a:t>
            </a:r>
            <a:r>
              <a:rPr lang="en-US" altLang="zh-TW" sz="2400" smtClean="0">
                <a:solidFill>
                  <a:srgbClr val="FF0000"/>
                </a:solidFill>
                <a:ea typeface="新細明體" pitchFamily="18" charset="-120"/>
              </a:rPr>
              <a:t>quadtree structure</a:t>
            </a:r>
            <a:r>
              <a:rPr lang="en-US" altLang="zh-TW" sz="2400" smtClean="0">
                <a:ea typeface="新細明體" pitchFamily="18" charset="-120"/>
              </a:rPr>
              <a:t>.</a:t>
            </a:r>
          </a:p>
          <a:p>
            <a:r>
              <a:rPr lang="en-US" altLang="zh-TW" sz="2400" smtClean="0">
                <a:ea typeface="新細明體" pitchFamily="18" charset="-120"/>
              </a:rPr>
              <a:t>Quadtree: a tree in which nodes have exactly four descendants.</a:t>
            </a:r>
          </a:p>
        </p:txBody>
      </p:sp>
      <p:sp>
        <p:nvSpPr>
          <p:cNvPr id="5"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Splitting and Merging</a:t>
            </a:r>
            <a:endParaRPr lang="en-US" altLang="zh-TW" dirty="0">
              <a:ea typeface="新細明體" pitchFamily="18" charset="-12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a:srcRect/>
          <a:stretch>
            <a:fillRect/>
          </a:stretch>
        </p:blipFill>
        <p:spPr bwMode="auto">
          <a:xfrm>
            <a:off x="344488" y="4352925"/>
            <a:ext cx="8799512" cy="2225675"/>
          </a:xfrm>
          <a:prstGeom prst="rect">
            <a:avLst/>
          </a:prstGeom>
          <a:noFill/>
          <a:ln w="9525">
            <a:noFill/>
            <a:miter lim="800000"/>
            <a:headEnd/>
            <a:tailEnd/>
          </a:ln>
        </p:spPr>
      </p:pic>
      <p:sp>
        <p:nvSpPr>
          <p:cNvPr id="77828" name="Rectangle 6"/>
          <p:cNvSpPr>
            <a:spLocks noGrp="1" noChangeArrowheads="1"/>
          </p:cNvSpPr>
          <p:nvPr>
            <p:ph type="body" idx="1"/>
          </p:nvPr>
        </p:nvSpPr>
        <p:spPr bwMode="auto">
          <a:xfrm>
            <a:off x="442913" y="1690688"/>
            <a:ext cx="8229600" cy="4525962"/>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smtClean="0">
                <a:ea typeface="新細明體" pitchFamily="18" charset="-120"/>
              </a:rPr>
              <a:t>The split and merge procedure:</a:t>
            </a:r>
          </a:p>
          <a:p>
            <a:pPr lvl="1"/>
            <a:r>
              <a:rPr lang="en-US" altLang="zh-TW" sz="2400" smtClean="0">
                <a:ea typeface="新細明體" pitchFamily="18" charset="-120"/>
              </a:rPr>
              <a:t>Split into four disjoint quadrants any region </a:t>
            </a:r>
            <a:r>
              <a:rPr lang="en-US" altLang="zh-TW" sz="2400" i="1" smtClean="0">
                <a:ea typeface="新細明體" pitchFamily="18" charset="-120"/>
              </a:rPr>
              <a:t>R</a:t>
            </a:r>
            <a:r>
              <a:rPr lang="en-US" altLang="zh-TW" sz="2400" i="1" baseline="-25000" smtClean="0">
                <a:ea typeface="新細明體" pitchFamily="18" charset="-120"/>
              </a:rPr>
              <a:t>i</a:t>
            </a:r>
            <a:r>
              <a:rPr lang="en-US" altLang="zh-TW" sz="2400" i="1" smtClean="0">
                <a:ea typeface="新細明體" pitchFamily="18" charset="-120"/>
              </a:rPr>
              <a:t> </a:t>
            </a:r>
            <a:r>
              <a:rPr lang="en-US" altLang="zh-TW" sz="2400" smtClean="0">
                <a:ea typeface="新細明體" pitchFamily="18" charset="-120"/>
              </a:rPr>
              <a:t>for which </a:t>
            </a:r>
            <a:r>
              <a:rPr lang="en-US" altLang="zh-TW" sz="2400" i="1" smtClean="0">
                <a:ea typeface="新細明體" pitchFamily="18" charset="-120"/>
              </a:rPr>
              <a:t>P</a:t>
            </a:r>
            <a:r>
              <a:rPr lang="en-US" altLang="zh-TW" sz="2400" smtClean="0">
                <a:ea typeface="新細明體" pitchFamily="18" charset="-120"/>
              </a:rPr>
              <a:t>(</a:t>
            </a:r>
            <a:r>
              <a:rPr lang="en-US" altLang="zh-TW" sz="2400" i="1" smtClean="0">
                <a:ea typeface="新細明體" pitchFamily="18" charset="-120"/>
              </a:rPr>
              <a:t>R</a:t>
            </a:r>
            <a:r>
              <a:rPr lang="en-US" altLang="zh-TW" sz="2400" i="1" baseline="-25000" smtClean="0">
                <a:ea typeface="新細明體" pitchFamily="18" charset="-120"/>
              </a:rPr>
              <a:t>i</a:t>
            </a:r>
            <a:r>
              <a:rPr lang="en-US" altLang="zh-TW" sz="2400" smtClean="0">
                <a:ea typeface="新細明體" pitchFamily="18" charset="-120"/>
              </a:rPr>
              <a:t>) = FALSE.</a:t>
            </a:r>
          </a:p>
          <a:p>
            <a:pPr lvl="1"/>
            <a:r>
              <a:rPr lang="en-US" altLang="zh-TW" sz="2400" smtClean="0">
                <a:ea typeface="新細明體" pitchFamily="18" charset="-120"/>
              </a:rPr>
              <a:t>Merge any adjacent regions </a:t>
            </a:r>
            <a:r>
              <a:rPr lang="en-US" altLang="zh-TW" sz="2400" i="1" smtClean="0">
                <a:ea typeface="新細明體" pitchFamily="18" charset="-120"/>
              </a:rPr>
              <a:t>R</a:t>
            </a:r>
            <a:r>
              <a:rPr lang="en-US" altLang="zh-TW" sz="2400" i="1" baseline="-25000" smtClean="0">
                <a:ea typeface="新細明體" pitchFamily="18" charset="-120"/>
              </a:rPr>
              <a:t>j</a:t>
            </a:r>
            <a:r>
              <a:rPr lang="en-US" altLang="zh-TW" sz="2400" smtClean="0">
                <a:ea typeface="新細明體" pitchFamily="18" charset="-120"/>
              </a:rPr>
              <a:t> and </a:t>
            </a:r>
            <a:r>
              <a:rPr lang="en-US" altLang="zh-TW" sz="2400" i="1" smtClean="0">
                <a:ea typeface="新細明體" pitchFamily="18" charset="-120"/>
              </a:rPr>
              <a:t>R</a:t>
            </a:r>
            <a:r>
              <a:rPr lang="en-US" altLang="zh-TW" sz="2400" i="1" baseline="-25000" smtClean="0">
                <a:ea typeface="新細明體" pitchFamily="18" charset="-120"/>
              </a:rPr>
              <a:t>k</a:t>
            </a:r>
            <a:r>
              <a:rPr lang="en-US" altLang="zh-TW" sz="2400" smtClean="0">
                <a:ea typeface="新細明體" pitchFamily="18" charset="-120"/>
              </a:rPr>
              <a:t> for which </a:t>
            </a:r>
            <a:r>
              <a:rPr lang="en-US" altLang="zh-TW" sz="2400" i="1" smtClean="0">
                <a:ea typeface="新細明體" pitchFamily="18" charset="-120"/>
              </a:rPr>
              <a:t>P</a:t>
            </a:r>
            <a:r>
              <a:rPr lang="en-US" altLang="zh-TW" sz="2400" smtClean="0">
                <a:ea typeface="新細明體" pitchFamily="18" charset="-120"/>
              </a:rPr>
              <a:t>(</a:t>
            </a:r>
            <a:r>
              <a:rPr lang="en-US" altLang="zh-TW" sz="2400" i="1" smtClean="0">
                <a:ea typeface="新細明體" pitchFamily="18" charset="-120"/>
              </a:rPr>
              <a:t>R</a:t>
            </a:r>
            <a:r>
              <a:rPr lang="en-US" altLang="zh-TW" sz="2400" i="1" baseline="-25000" smtClean="0">
                <a:ea typeface="新細明體" pitchFamily="18" charset="-120"/>
              </a:rPr>
              <a:t>j</a:t>
            </a:r>
            <a:r>
              <a:rPr lang="en-US" altLang="zh-TW" sz="2400" smtClean="0">
                <a:ea typeface="新細明體" pitchFamily="18" charset="-120"/>
              </a:rPr>
              <a:t>U</a:t>
            </a:r>
            <a:r>
              <a:rPr lang="en-US" altLang="zh-TW" sz="2400" i="1" smtClean="0">
                <a:ea typeface="新細明體" pitchFamily="18" charset="-120"/>
              </a:rPr>
              <a:t>R</a:t>
            </a:r>
            <a:r>
              <a:rPr lang="en-US" altLang="zh-TW" sz="2400" i="1" baseline="-25000" smtClean="0">
                <a:ea typeface="新細明體" pitchFamily="18" charset="-120"/>
              </a:rPr>
              <a:t>k</a:t>
            </a:r>
            <a:r>
              <a:rPr lang="en-US" altLang="zh-TW" sz="2400" smtClean="0">
                <a:ea typeface="新細明體" pitchFamily="18" charset="-120"/>
              </a:rPr>
              <a:t>) = TRUE. (the quadtree structure may not be preserved)</a:t>
            </a:r>
          </a:p>
          <a:p>
            <a:pPr lvl="1"/>
            <a:r>
              <a:rPr lang="en-US" altLang="zh-TW" sz="2400" smtClean="0">
                <a:ea typeface="新細明體" pitchFamily="18" charset="-120"/>
              </a:rPr>
              <a:t>Stop when no further merging or splitting is possible.</a:t>
            </a:r>
          </a:p>
        </p:txBody>
      </p:sp>
      <p:sp>
        <p:nvSpPr>
          <p:cNvPr id="5" name="Text Box 4"/>
          <p:cNvSpPr txBox="1">
            <a:spLocks noChangeArrowheads="1"/>
          </p:cNvSpPr>
          <p:nvPr/>
        </p:nvSpPr>
        <p:spPr bwMode="auto">
          <a:xfrm>
            <a:off x="0" y="424"/>
            <a:ext cx="9144000"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square">
            <a:spAutoFit/>
          </a:bodyPr>
          <a:lstStyle/>
          <a:p>
            <a:pPr algn="ctr">
              <a:defRPr/>
            </a:pPr>
            <a:r>
              <a:rPr lang="en-US" altLang="zh-TW" dirty="0">
                <a:solidFill>
                  <a:srgbClr val="FF0000"/>
                </a:solidFill>
                <a:latin typeface="Verdana" pitchFamily="34" charset="0"/>
                <a:ea typeface="新細明體" pitchFamily="18" charset="-120"/>
              </a:rPr>
              <a:t>Region-Based Segmentation</a:t>
            </a:r>
          </a:p>
          <a:p>
            <a:pPr algn="ctr">
              <a:defRPr/>
            </a:pPr>
            <a:r>
              <a:rPr lang="en-US" altLang="zh-TW" dirty="0">
                <a:solidFill>
                  <a:srgbClr val="FF0000"/>
                </a:solidFill>
                <a:latin typeface="Verdana" pitchFamily="34" charset="0"/>
                <a:ea typeface="新細明體" pitchFamily="18" charset="-120"/>
              </a:rPr>
              <a:t>Region Splitting and Merging</a:t>
            </a:r>
            <a:endParaRPr lang="en-US" altLang="zh-TW" dirty="0">
              <a:ea typeface="新細明體" pitchFamily="18" charset="-12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410476"/>
          </a:xfrm>
          <a:prstGeom prst="rect">
            <a:avLst/>
          </a:prstGeom>
        </p:spPr>
      </p:pic>
    </p:spTree>
    <p:extLst>
      <p:ext uri="{BB962C8B-B14F-4D97-AF65-F5344CB8AC3E}">
        <p14:creationId xmlns:p14="http://schemas.microsoft.com/office/powerpoint/2010/main" val="353883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221226" y="644624"/>
            <a:ext cx="5935099" cy="5946993"/>
          </a:xfrm>
          <a:prstGeom prst="rect">
            <a:avLst/>
          </a:prstGeom>
          <a:noFill/>
          <a:ln w="9525">
            <a:noFill/>
            <a:miter lim="800000"/>
            <a:headEnd/>
            <a:tailEnd/>
          </a:ln>
        </p:spPr>
      </p:pic>
      <p:sp>
        <p:nvSpPr>
          <p:cNvPr id="4" name="TextBox 3"/>
          <p:cNvSpPr txBox="1"/>
          <p:nvPr/>
        </p:nvSpPr>
        <p:spPr>
          <a:xfrm>
            <a:off x="250723" y="176981"/>
            <a:ext cx="8893277" cy="461665"/>
          </a:xfrm>
          <a:prstGeom prst="rect">
            <a:avLst/>
          </a:prstGeom>
          <a:noFill/>
        </p:spPr>
        <p:txBody>
          <a:bodyPr wrap="square" rtlCol="0">
            <a:spAutoFit/>
          </a:bodyPr>
          <a:lstStyle/>
          <a:p>
            <a:pPr algn="ctr"/>
            <a:r>
              <a:rPr lang="en-US" b="1" dirty="0" err="1" smtClean="0">
                <a:solidFill>
                  <a:srgbClr val="FF0000"/>
                </a:solidFill>
              </a:rPr>
              <a:t>Laplacian</a:t>
            </a:r>
            <a:r>
              <a:rPr lang="en-US" b="1" dirty="0" smtClean="0">
                <a:solidFill>
                  <a:srgbClr val="FF0000"/>
                </a:solidFill>
              </a:rPr>
              <a:t> for Line detection</a:t>
            </a:r>
            <a:endParaRPr lang="en-US" b="1" dirty="0">
              <a:solidFill>
                <a:srgbClr val="FF0000"/>
              </a:solidFill>
            </a:endParaRPr>
          </a:p>
        </p:txBody>
      </p:sp>
      <p:sp>
        <p:nvSpPr>
          <p:cNvPr id="5" name="Rectangle 4"/>
          <p:cNvSpPr/>
          <p:nvPr/>
        </p:nvSpPr>
        <p:spPr>
          <a:xfrm>
            <a:off x="6371303" y="1321373"/>
            <a:ext cx="2300749" cy="4093428"/>
          </a:xfrm>
          <a:prstGeom prst="rect">
            <a:avLst/>
          </a:prstGeom>
        </p:spPr>
        <p:txBody>
          <a:bodyPr wrap="square">
            <a:spAutoFit/>
          </a:bodyPr>
          <a:lstStyle/>
          <a:p>
            <a:pPr algn="just"/>
            <a:r>
              <a:rPr lang="en-US" sz="2000" dirty="0" smtClean="0">
                <a:solidFill>
                  <a:srgbClr val="0070C0"/>
                </a:solidFill>
              </a:rPr>
              <a:t>(a) Original image.</a:t>
            </a:r>
          </a:p>
          <a:p>
            <a:pPr algn="just"/>
            <a:r>
              <a:rPr lang="en-US" sz="2000" dirty="0" smtClean="0">
                <a:solidFill>
                  <a:srgbClr val="0070C0"/>
                </a:solidFill>
              </a:rPr>
              <a:t>(b) </a:t>
            </a:r>
            <a:r>
              <a:rPr lang="en-US" sz="2000" dirty="0" err="1" smtClean="0">
                <a:solidFill>
                  <a:srgbClr val="0070C0"/>
                </a:solidFill>
              </a:rPr>
              <a:t>Laplacian</a:t>
            </a:r>
            <a:endParaRPr lang="en-US" sz="2000" dirty="0" smtClean="0">
              <a:solidFill>
                <a:srgbClr val="0070C0"/>
              </a:solidFill>
            </a:endParaRPr>
          </a:p>
          <a:p>
            <a:pPr algn="just"/>
            <a:r>
              <a:rPr lang="en-US" sz="2000" dirty="0" smtClean="0">
                <a:solidFill>
                  <a:srgbClr val="0070C0"/>
                </a:solidFill>
              </a:rPr>
              <a:t>image; the</a:t>
            </a:r>
          </a:p>
          <a:p>
            <a:pPr algn="just"/>
            <a:r>
              <a:rPr lang="en-US" sz="2000" dirty="0" smtClean="0">
                <a:solidFill>
                  <a:srgbClr val="0070C0"/>
                </a:solidFill>
              </a:rPr>
              <a:t>magnified section</a:t>
            </a:r>
          </a:p>
          <a:p>
            <a:pPr algn="just"/>
            <a:r>
              <a:rPr lang="en-US" sz="2000" dirty="0" smtClean="0">
                <a:solidFill>
                  <a:srgbClr val="0070C0"/>
                </a:solidFill>
              </a:rPr>
              <a:t>shows the</a:t>
            </a:r>
          </a:p>
          <a:p>
            <a:pPr algn="just"/>
            <a:r>
              <a:rPr lang="en-US" sz="2000" dirty="0" smtClean="0">
                <a:solidFill>
                  <a:srgbClr val="0070C0"/>
                </a:solidFill>
              </a:rPr>
              <a:t>positive/negative</a:t>
            </a:r>
          </a:p>
          <a:p>
            <a:pPr algn="just"/>
            <a:r>
              <a:rPr lang="en-US" sz="2000" dirty="0" smtClean="0">
                <a:solidFill>
                  <a:srgbClr val="0070C0"/>
                </a:solidFill>
              </a:rPr>
              <a:t>double-line effect</a:t>
            </a:r>
          </a:p>
          <a:p>
            <a:pPr algn="just"/>
            <a:r>
              <a:rPr lang="en-US" sz="2000" dirty="0" smtClean="0">
                <a:solidFill>
                  <a:srgbClr val="0070C0"/>
                </a:solidFill>
              </a:rPr>
              <a:t>characteristic of the</a:t>
            </a:r>
          </a:p>
          <a:p>
            <a:pPr algn="just"/>
            <a:r>
              <a:rPr lang="en-US" sz="2000" dirty="0" err="1" smtClean="0">
                <a:solidFill>
                  <a:srgbClr val="0070C0"/>
                </a:solidFill>
              </a:rPr>
              <a:t>Laplacian</a:t>
            </a:r>
            <a:r>
              <a:rPr lang="en-US" sz="2000" dirty="0" smtClean="0">
                <a:solidFill>
                  <a:srgbClr val="0070C0"/>
                </a:solidFill>
              </a:rPr>
              <a:t>.</a:t>
            </a:r>
          </a:p>
          <a:p>
            <a:pPr algn="just"/>
            <a:r>
              <a:rPr lang="en-US" sz="2000" dirty="0" smtClean="0">
                <a:solidFill>
                  <a:srgbClr val="0070C0"/>
                </a:solidFill>
              </a:rPr>
              <a:t>(c) Absolute value</a:t>
            </a:r>
          </a:p>
          <a:p>
            <a:pPr algn="just"/>
            <a:r>
              <a:rPr lang="en-US" sz="2000" dirty="0" smtClean="0">
                <a:solidFill>
                  <a:srgbClr val="0070C0"/>
                </a:solidFill>
              </a:rPr>
              <a:t>of the </a:t>
            </a:r>
            <a:r>
              <a:rPr lang="en-US" sz="2000" dirty="0" err="1" smtClean="0">
                <a:solidFill>
                  <a:srgbClr val="0070C0"/>
                </a:solidFill>
              </a:rPr>
              <a:t>Laplacian</a:t>
            </a:r>
            <a:r>
              <a:rPr lang="en-US" sz="2000" dirty="0" smtClean="0">
                <a:solidFill>
                  <a:srgbClr val="0070C0"/>
                </a:solidFill>
              </a:rPr>
              <a:t>.</a:t>
            </a:r>
          </a:p>
          <a:p>
            <a:pPr algn="just"/>
            <a:r>
              <a:rPr lang="en-US" sz="2000" dirty="0" smtClean="0">
                <a:solidFill>
                  <a:srgbClr val="0070C0"/>
                </a:solidFill>
              </a:rPr>
              <a:t>(d) Positive values</a:t>
            </a:r>
          </a:p>
          <a:p>
            <a:pPr algn="just"/>
            <a:r>
              <a:rPr lang="en-US" sz="2000" dirty="0" smtClean="0">
                <a:solidFill>
                  <a:srgbClr val="0070C0"/>
                </a:solidFill>
              </a:rPr>
              <a:t>of the </a:t>
            </a:r>
            <a:r>
              <a:rPr lang="en-US" sz="2000" dirty="0" err="1" smtClean="0">
                <a:solidFill>
                  <a:srgbClr val="0070C0"/>
                </a:solidFill>
              </a:rPr>
              <a:t>Laplacian</a:t>
            </a:r>
            <a:endParaRPr lang="en-US" sz="2000" dirty="0">
              <a:solidFill>
                <a:srgbClr val="0070C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99018"/>
          </a:xfrm>
          <a:prstGeom prst="rect">
            <a:avLst/>
          </a:prstGeom>
        </p:spPr>
      </p:pic>
    </p:spTree>
    <p:extLst>
      <p:ext uri="{BB962C8B-B14F-4D97-AF65-F5344CB8AC3E}">
        <p14:creationId xmlns:p14="http://schemas.microsoft.com/office/powerpoint/2010/main" val="1597046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532909"/>
          </a:xfrm>
          <a:prstGeom prst="rect">
            <a:avLst/>
          </a:prstGeom>
        </p:spPr>
      </p:pic>
    </p:spTree>
    <p:extLst>
      <p:ext uri="{BB962C8B-B14F-4D97-AF65-F5344CB8AC3E}">
        <p14:creationId xmlns:p14="http://schemas.microsoft.com/office/powerpoint/2010/main" val="615919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40982" cy="6858000"/>
          </a:xfrm>
          <a:prstGeom prst="rect">
            <a:avLst/>
          </a:prstGeom>
        </p:spPr>
      </p:pic>
    </p:spTree>
    <p:extLst>
      <p:ext uri="{BB962C8B-B14F-4D97-AF65-F5344CB8AC3E}">
        <p14:creationId xmlns:p14="http://schemas.microsoft.com/office/powerpoint/2010/main" val="2467710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3214255"/>
          </a:xfrm>
          <a:prstGeom prst="rect">
            <a:avLst/>
          </a:prstGeom>
        </p:spPr>
      </p:pic>
    </p:spTree>
    <p:extLst>
      <p:ext uri="{BB962C8B-B14F-4D97-AF65-F5344CB8AC3E}">
        <p14:creationId xmlns:p14="http://schemas.microsoft.com/office/powerpoint/2010/main" val="637789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306291"/>
          </a:xfrm>
          <a:prstGeom prst="rect">
            <a:avLst/>
          </a:prstGeom>
        </p:spPr>
      </p:pic>
    </p:spTree>
    <p:extLst>
      <p:ext uri="{BB962C8B-B14F-4D97-AF65-F5344CB8AC3E}">
        <p14:creationId xmlns:p14="http://schemas.microsoft.com/office/powerpoint/2010/main" val="739877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5952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74839" y="2546055"/>
            <a:ext cx="6341806" cy="1569660"/>
          </a:xfrm>
          <a:prstGeom prst="rect">
            <a:avLst/>
          </a:prstGeom>
          <a:noFill/>
          <a:scene3d>
            <a:camera prst="perspectiveContrastingRightFacing"/>
            <a:lightRig rig="threePt" dir="t"/>
          </a:scene3d>
        </p:spPr>
        <p:txBody>
          <a:bodyPr wrap="square" rtlCol="0">
            <a:spAutoFit/>
          </a:bodyPr>
          <a:lstStyle/>
          <a:p>
            <a:pPr algn="ctr"/>
            <a:r>
              <a:rPr lang="en-US" sz="9600" dirty="0" smtClean="0">
                <a:solidFill>
                  <a:srgbClr val="00B050"/>
                </a:solidFill>
                <a:latin typeface="Rockwell Extra Bold" pitchFamily="18" charset="0"/>
              </a:rPr>
              <a:t>END</a:t>
            </a:r>
            <a:endParaRPr lang="en-US" sz="9600" dirty="0">
              <a:solidFill>
                <a:srgbClr val="00B050"/>
              </a:solidFill>
              <a:latin typeface="Rockwell Extra Bold"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24" name="Text Box 4"/>
          <p:cNvSpPr txBox="1">
            <a:spLocks noChangeArrowheads="1"/>
          </p:cNvSpPr>
          <p:nvPr/>
        </p:nvSpPr>
        <p:spPr bwMode="auto">
          <a:xfrm>
            <a:off x="2386013" y="500063"/>
            <a:ext cx="4432624" cy="830997"/>
          </a:xfrm>
          <a:prstGeom prst="rect">
            <a:avLst/>
          </a:prstGeom>
          <a:solidFill>
            <a:srgbClr val="FFC000"/>
          </a:solidFill>
          <a:ln w="9525">
            <a:noFill/>
            <a:miter lim="800000"/>
            <a:headEnd/>
            <a:tailEnd/>
          </a:ln>
          <a:effectLst>
            <a:outerShdw dist="35921" dir="2700000" algn="ctr" rotWithShape="0">
              <a:schemeClr val="folHlink"/>
            </a:outerShdw>
          </a:effectLst>
        </p:spPr>
        <p:txBody>
          <a:bodyPr wrap="none">
            <a:spAutoFit/>
          </a:bodyPr>
          <a:lstStyle/>
          <a:p>
            <a:pPr algn="ctr">
              <a:defRPr/>
            </a:pPr>
            <a:r>
              <a:rPr lang="en-US" altLang="zh-TW" dirty="0">
                <a:latin typeface="Verdana" pitchFamily="34" charset="0"/>
                <a:ea typeface="新細明體" pitchFamily="18" charset="-120"/>
              </a:rPr>
              <a:t>Detection of Discontinuities</a:t>
            </a:r>
          </a:p>
          <a:p>
            <a:pPr algn="ctr">
              <a:defRPr/>
            </a:pPr>
            <a:r>
              <a:rPr lang="en-US" altLang="zh-TW" dirty="0">
                <a:latin typeface="Verdana" pitchFamily="34" charset="0"/>
                <a:ea typeface="新細明體" pitchFamily="18" charset="-120"/>
              </a:rPr>
              <a:t>Line Detection</a:t>
            </a:r>
          </a:p>
        </p:txBody>
      </p:sp>
      <p:sp>
        <p:nvSpPr>
          <p:cNvPr id="33796" name="Rectangle 6"/>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buFont typeface="Wingdings" pitchFamily="2" charset="2"/>
              <a:buChar char="Ø"/>
            </a:pPr>
            <a:r>
              <a:rPr lang="en-US" altLang="zh-CN" sz="2400" dirty="0" smtClean="0">
                <a:ea typeface="宋体" pitchFamily="2" charset="-122"/>
              </a:rPr>
              <a:t>Only slightly more common than point detection is to find a </a:t>
            </a:r>
            <a:r>
              <a:rPr lang="en-US" altLang="zh-CN" sz="2400" dirty="0" smtClean="0">
                <a:solidFill>
                  <a:srgbClr val="FF0000"/>
                </a:solidFill>
                <a:ea typeface="宋体" pitchFamily="2" charset="-122"/>
              </a:rPr>
              <a:t>one pixel wide line</a:t>
            </a:r>
            <a:r>
              <a:rPr lang="en-US" altLang="zh-CN" sz="2400" dirty="0" smtClean="0">
                <a:ea typeface="宋体" pitchFamily="2" charset="-122"/>
              </a:rPr>
              <a:t> in an image. </a:t>
            </a:r>
            <a:endParaRPr lang="en-US" altLang="zh-TW" sz="2400" dirty="0" smtClean="0">
              <a:ea typeface="新細明體" pitchFamily="18" charset="-120"/>
            </a:endParaRPr>
          </a:p>
          <a:p>
            <a:pPr algn="just">
              <a:buFont typeface="Wingdings" pitchFamily="2" charset="2"/>
              <a:buChar char="Ø"/>
            </a:pPr>
            <a:r>
              <a:rPr lang="en-US" altLang="zh-CN" sz="2400" dirty="0" smtClean="0">
                <a:ea typeface="宋体" pitchFamily="2" charset="-122"/>
              </a:rPr>
              <a:t>For digital images the only three point straight lines are only </a:t>
            </a:r>
            <a:r>
              <a:rPr lang="en-US" altLang="zh-CN" sz="2400" dirty="0" smtClean="0">
                <a:solidFill>
                  <a:srgbClr val="FF0000"/>
                </a:solidFill>
                <a:ea typeface="宋体" pitchFamily="2" charset="-122"/>
              </a:rPr>
              <a:t>horizontal, vertical, or diagonal (+ or –45</a:t>
            </a:r>
            <a:r>
              <a:rPr lang="en-US" altLang="zh-CN" sz="2400" dirty="0" smtClean="0">
                <a:solidFill>
                  <a:srgbClr val="FF0000"/>
                </a:solidFill>
                <a:ea typeface="宋体" pitchFamily="2" charset="-122"/>
                <a:sym typeface="Symbol" pitchFamily="18" charset="2"/>
              </a:rPr>
              <a:t></a:t>
            </a:r>
            <a:r>
              <a:rPr lang="en-US" altLang="zh-CN" sz="2400" dirty="0" smtClean="0">
                <a:solidFill>
                  <a:srgbClr val="FF0000"/>
                </a:solidFill>
                <a:ea typeface="宋体" pitchFamily="2" charset="-122"/>
              </a:rPr>
              <a:t>).</a:t>
            </a:r>
            <a:r>
              <a:rPr lang="en-US" altLang="zh-CN" sz="2400" dirty="0" smtClean="0">
                <a:ea typeface="宋体" pitchFamily="2" charset="-122"/>
              </a:rPr>
              <a:t> </a:t>
            </a:r>
            <a:endParaRPr lang="zh-TW" altLang="en-US" sz="2400" dirty="0" smtClean="0">
              <a:ea typeface="新細明體" pitchFamily="18" charset="-120"/>
            </a:endParaRPr>
          </a:p>
        </p:txBody>
      </p:sp>
      <p:pic>
        <p:nvPicPr>
          <p:cNvPr id="28673" name="Picture 1"/>
          <p:cNvPicPr>
            <a:picLocks noChangeAspect="1" noChangeArrowheads="1"/>
          </p:cNvPicPr>
          <p:nvPr/>
        </p:nvPicPr>
        <p:blipFill>
          <a:blip r:embed="rId2">
            <a:duotone>
              <a:prstClr val="black"/>
              <a:schemeClr val="tx2">
                <a:tint val="45000"/>
                <a:satMod val="400000"/>
              </a:schemeClr>
            </a:duotone>
            <a:lum bright="-16000" contrast="80000"/>
          </a:blip>
          <a:srcRect/>
          <a:stretch>
            <a:fillRect/>
          </a:stretch>
        </p:blipFill>
        <p:spPr bwMode="auto">
          <a:xfrm>
            <a:off x="560439" y="3510117"/>
            <a:ext cx="8229600" cy="22818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P-2E-book-presentations-template">
  <a:themeElements>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P-2E-book-presentations-template.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P-2E-book-presentations-templat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P-2E-book-presentations-templat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P-2E-book-presentations-templat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P-2E-book-presentations-templat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P-2E-book-presentations-templat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P-2E-book-presentations-templat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Office\Templates\DIP-2E-book-presentations-template.pot</Template>
  <TotalTime>1933</TotalTime>
  <Words>2558</Words>
  <Application>Microsoft Office PowerPoint</Application>
  <PresentationFormat>On-screen Show (4:3)</PresentationFormat>
  <Paragraphs>356</Paragraphs>
  <Slides>86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86</vt:i4>
      </vt:variant>
    </vt:vector>
  </HeadingPairs>
  <TitlesOfParts>
    <vt:vector size="99" baseType="lpstr">
      <vt:lpstr>宋体</vt:lpstr>
      <vt:lpstr>Arial</vt:lpstr>
      <vt:lpstr>Book Antiqua</vt:lpstr>
      <vt:lpstr>新細明體</vt:lpstr>
      <vt:lpstr>Rockwell Extra Bold</vt:lpstr>
      <vt:lpstr>Symbol</vt:lpstr>
      <vt:lpstr>Times New Roman</vt:lpstr>
      <vt:lpstr>Verdana</vt:lpstr>
      <vt:lpstr>Wingdings</vt:lpstr>
      <vt:lpstr>DIP-2E-book-presentations-template</vt:lpstr>
      <vt:lpstr>CorelPhotoPaint.Image.8</vt:lpstr>
      <vt:lpstr>方程式</vt:lpstr>
      <vt:lpstr>Image</vt:lpstr>
      <vt:lpstr>  Module -3 IMAGE SEGMENTATION</vt:lpstr>
      <vt:lpstr>References</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Program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PowerPoint Presentation</vt:lpstr>
      <vt:lpstr>STEP1 :Smooth the input image with a Gaussian filter.</vt:lpstr>
      <vt:lpstr>STEP1 :Smooth the input image with a Gaussian filter</vt:lpstr>
      <vt:lpstr>Gradient operation</vt:lpstr>
      <vt:lpstr>STEP 2:Compute the gradient magnitude and angle images.</vt:lpstr>
      <vt:lpstr>STEP 3: Apply nonmaxima suppression to the gradient magnitude image.</vt:lpstr>
      <vt:lpstr>PowerPoint Presentation</vt:lpstr>
      <vt:lpstr>STEP-4: Use double thresholding and connectivity analysis to detect and link edges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role of noise in image thresholding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Gonzalez</dc:creator>
  <cp:lastModifiedBy>Admin1</cp:lastModifiedBy>
  <cp:revision>232</cp:revision>
  <dcterms:created xsi:type="dcterms:W3CDTF">2001-12-06T17:51:11Z</dcterms:created>
  <dcterms:modified xsi:type="dcterms:W3CDTF">2023-04-10T04:50:47Z</dcterms:modified>
</cp:coreProperties>
</file>